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viewProps" Target="view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onixkozpont.hu/a-szinek-szimbolikus-jelentese/tanfolyam/" TargetMode="External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366" y="159629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9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 </a:t>
            </a:r>
            <a:r>
              <a:rPr lang="en-US" sz="960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piros</a:t>
            </a:r>
            <a:r>
              <a:rPr lang="en-US" sz="9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960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szimbolikája</a:t>
            </a:r>
            <a:r>
              <a:rPr lang="en-US" sz="9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ainting of a person being attacked by a person&#10;&#10;AI-generated content may be incorrect.">
            <a:extLst>
              <a:ext uri="{FF2B5EF4-FFF2-40B4-BE49-F238E27FC236}">
                <a16:creationId xmlns:a16="http://schemas.microsoft.com/office/drawing/2014/main" id="{C2F0CBCF-8F29-E05F-939E-9A49C7B187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25906"/>
          <a:stretch>
            <a:fillRect/>
          </a:stretch>
        </p:blipFill>
        <p:spPr>
          <a:xfrm>
            <a:off x="6350" y="5430"/>
            <a:ext cx="12403417" cy="6848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D973FB-A4A7-D2F3-031A-E82EC872787D}"/>
              </a:ext>
            </a:extLst>
          </p:cNvPr>
          <p:cNvSpPr txBox="1"/>
          <p:nvPr/>
        </p:nvSpPr>
        <p:spPr>
          <a:xfrm>
            <a:off x="212911" y="2039471"/>
            <a:ext cx="5177116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Gyakran</a:t>
            </a: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 </a:t>
            </a:r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erő</a:t>
            </a: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-, </a:t>
            </a:r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tűz</a:t>
            </a: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- </a:t>
            </a:r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és</a:t>
            </a: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hatalom-jelképként</a:t>
            </a: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is </a:t>
            </a:r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szerepel</a:t>
            </a: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.</a:t>
            </a:r>
            <a:endParaRPr lang="en-US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29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73F285D-49E5-38B6-0D55-9B97057F66BA}"/>
              </a:ext>
            </a:extLst>
          </p:cNvPr>
          <p:cNvSpPr/>
          <p:nvPr/>
        </p:nvSpPr>
        <p:spPr>
          <a:xfrm>
            <a:off x="672352" y="1591235"/>
            <a:ext cx="10811107" cy="3711497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5EB86-A6A7-4C1E-7BC1-52D123E06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591" y="194643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C00000"/>
                </a:solidFill>
              </a:rPr>
              <a:t>Összegzésképpen</a:t>
            </a:r>
            <a:r>
              <a:rPr lang="en-US" dirty="0">
                <a:solidFill>
                  <a:srgbClr val="C00000"/>
                </a:solidFill>
              </a:rPr>
              <a:t>, a </a:t>
            </a:r>
            <a:r>
              <a:rPr lang="en-US" dirty="0" err="1">
                <a:solidFill>
                  <a:srgbClr val="C00000"/>
                </a:solidFill>
              </a:rPr>
              <a:t>piros</a:t>
            </a:r>
            <a:r>
              <a:rPr lang="en-US" dirty="0">
                <a:solidFill>
                  <a:srgbClr val="C00000"/>
                </a:solidFill>
              </a:rPr>
              <a:t> a </a:t>
            </a:r>
            <a:r>
              <a:rPr lang="en-US" dirty="0" err="1">
                <a:solidFill>
                  <a:srgbClr val="C00000"/>
                </a:solidFill>
              </a:rPr>
              <a:t>szélsőséges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érzelmeket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és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ahhoz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szorosan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kapcsolódó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eseményeket</a:t>
            </a:r>
            <a:r>
              <a:rPr lang="en-US" dirty="0">
                <a:solidFill>
                  <a:srgbClr val="C00000"/>
                </a:solidFill>
              </a:rPr>
              <a:t> (pl. </a:t>
            </a:r>
            <a:r>
              <a:rPr lang="en-US" dirty="0" err="1">
                <a:solidFill>
                  <a:srgbClr val="C00000"/>
                </a:solidFill>
              </a:rPr>
              <a:t>halál</a:t>
            </a:r>
            <a:r>
              <a:rPr lang="en-US" dirty="0">
                <a:solidFill>
                  <a:srgbClr val="C00000"/>
                </a:solidFill>
              </a:rPr>
              <a:t>) </a:t>
            </a:r>
            <a:r>
              <a:rPr lang="en-US" dirty="0" err="1">
                <a:solidFill>
                  <a:srgbClr val="C00000"/>
                </a:solidFill>
              </a:rPr>
              <a:t>szimbolizálja</a:t>
            </a:r>
            <a:r>
              <a:rPr lang="en-US" dirty="0">
                <a:solidFill>
                  <a:srgbClr val="C00000"/>
                </a:solidFill>
              </a:rPr>
              <a:t>. </a:t>
            </a: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A </a:t>
            </a:r>
            <a:r>
              <a:rPr lang="en-US" dirty="0" err="1">
                <a:solidFill>
                  <a:srgbClr val="C00000"/>
                </a:solidFill>
              </a:rPr>
              <a:t>többi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művészeti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ágban</a:t>
            </a:r>
            <a:r>
              <a:rPr lang="en-US" dirty="0">
                <a:solidFill>
                  <a:srgbClr val="C00000"/>
                </a:solidFill>
              </a:rPr>
              <a:t> is </a:t>
            </a:r>
            <a:r>
              <a:rPr lang="en-US" dirty="0" err="1">
                <a:solidFill>
                  <a:srgbClr val="C00000"/>
                </a:solidFill>
              </a:rPr>
              <a:t>ilyen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szimbolikus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jelentéssel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bír</a:t>
            </a:r>
            <a:r>
              <a:rPr lang="en-US" dirty="0">
                <a:solidFill>
                  <a:srgbClr val="C00000"/>
                </a:solidFill>
              </a:rPr>
              <a:t>, a Schindler </a:t>
            </a:r>
            <a:r>
              <a:rPr lang="en-US" dirty="0" err="1">
                <a:solidFill>
                  <a:srgbClr val="C00000"/>
                </a:solidFill>
              </a:rPr>
              <a:t>listája</a:t>
            </a:r>
            <a:r>
              <a:rPr lang="en-US" dirty="0">
                <a:solidFill>
                  <a:srgbClr val="C00000"/>
                </a:solidFill>
              </a:rPr>
              <a:t> c. film </a:t>
            </a:r>
            <a:r>
              <a:rPr lang="en-US" i="1" dirty="0" err="1">
                <a:solidFill>
                  <a:srgbClr val="C00000"/>
                </a:solidFill>
              </a:rPr>
              <a:t>piros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kabátos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kislánya</a:t>
            </a:r>
            <a:r>
              <a:rPr lang="en-US" i="1" dirty="0">
                <a:solidFill>
                  <a:srgbClr val="C00000"/>
                </a:solidFill>
              </a:rPr>
              <a:t> </a:t>
            </a:r>
            <a:r>
              <a:rPr lang="en-US" dirty="0">
                <a:solidFill>
                  <a:srgbClr val="C00000"/>
                </a:solidFill>
              </a:rPr>
              <a:t>a </a:t>
            </a:r>
            <a:r>
              <a:rPr lang="en-US" dirty="0" err="1">
                <a:solidFill>
                  <a:srgbClr val="C00000"/>
                </a:solidFill>
              </a:rPr>
              <a:t>fekete-fehér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filmben</a:t>
            </a:r>
            <a:r>
              <a:rPr lang="en-US" dirty="0">
                <a:solidFill>
                  <a:srgbClr val="C00000"/>
                </a:solidFill>
              </a:rPr>
              <a:t> </a:t>
            </a:r>
            <a:r>
              <a:rPr lang="en-US" dirty="0" err="1">
                <a:solidFill>
                  <a:srgbClr val="C00000"/>
                </a:solidFill>
              </a:rPr>
              <a:t>az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ártatlanság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veszteség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és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fájdalom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jelképe</a:t>
            </a:r>
            <a:r>
              <a:rPr lang="en-US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243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AF041-4638-4CA7-8660-FAD023332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Források</a:t>
            </a:r>
            <a:endParaRPr lang="en-US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B9D3E-BC41-B2D7-6863-FE60F850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Mesterséges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intelligencia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 (</a:t>
            </a:r>
            <a:r>
              <a:rPr lang="en-US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képválasztások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terén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)</a:t>
            </a:r>
          </a:p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https://www.fonixkozpont.hu/a-szinek-szimbolikus-jelentese/tanfolyam/</a:t>
            </a:r>
            <a:endParaRPr lang="en-US">
              <a:solidFill>
                <a:schemeClr val="accent3">
                  <a:lumMod val="60000"/>
                  <a:lumOff val="40000"/>
                </a:schemeClr>
              </a:solidFill>
              <a:ea typeface="+mn-lt"/>
              <a:cs typeface="+mn-lt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muveszellato.com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E2609B-C088-EC70-F619-C755A484869E}"/>
              </a:ext>
            </a:extLst>
          </p:cNvPr>
          <p:cNvSpPr txBox="1"/>
          <p:nvPr/>
        </p:nvSpPr>
        <p:spPr>
          <a:xfrm>
            <a:off x="2511485" y="4643881"/>
            <a:ext cx="716055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Köszönöm</a:t>
            </a:r>
            <a:r>
              <a:rPr lang="en-US" sz="5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a </a:t>
            </a:r>
            <a:r>
              <a:rPr lang="en-US" sz="540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figyelmet</a:t>
            </a:r>
            <a:r>
              <a:rPr lang="en-US" sz="5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666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two women&#10;&#10;AI-generated content may be incorrect.">
            <a:extLst>
              <a:ext uri="{FF2B5EF4-FFF2-40B4-BE49-F238E27FC236}">
                <a16:creationId xmlns:a16="http://schemas.microsoft.com/office/drawing/2014/main" id="{15B1BFF0-73F5-C3FB-16E6-6B239AA02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" y="-347"/>
            <a:ext cx="6848474" cy="68586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F9A03-2930-2045-2934-263799FCD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0860" y="3507602"/>
            <a:ext cx="4503233" cy="287379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  <a:ea typeface="+mn-lt"/>
              <a:cs typeface="+mn-lt"/>
            </a:endParaRPr>
          </a:p>
          <a:p>
            <a:pPr algn="ctr">
              <a:buNone/>
            </a:pP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 A </a:t>
            </a:r>
            <a:r>
              <a:rPr lang="en-U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piros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 </a:t>
            </a:r>
            <a:r>
              <a:rPr lang="en-U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szín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 </a:t>
            </a:r>
            <a:r>
              <a:rPr lang="en-U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szeretete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általában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 </a:t>
            </a:r>
            <a:r>
              <a:rPr lang="en-U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aktív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dinamikus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életigenlő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 </a:t>
            </a:r>
            <a:r>
              <a:rPr lang="en-U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kedélyű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embert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  </a:t>
            </a:r>
            <a:r>
              <a:rPr lang="en-U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jellemez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5261B4-9026-CD3C-FD8C-5B691704904B}"/>
              </a:ext>
            </a:extLst>
          </p:cNvPr>
          <p:cNvSpPr txBox="1"/>
          <p:nvPr/>
        </p:nvSpPr>
        <p:spPr>
          <a:xfrm>
            <a:off x="7243919" y="579153"/>
            <a:ext cx="4285785" cy="25467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   </a:t>
            </a:r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Érzelmileg</a:t>
            </a: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   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   </a:t>
            </a:r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temperamentumot</a:t>
            </a: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   </a:t>
            </a:r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bátorságot</a:t>
            </a: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   </a:t>
            </a:r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biztonságérzetet</a:t>
            </a: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   </a:t>
            </a:r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szenvedélyt</a:t>
            </a: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 </a:t>
            </a:r>
            <a:r>
              <a:rPr lang="en-US" sz="28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közvetít</a:t>
            </a: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.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40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D509CD-E201-73FF-0798-E5AA7D5739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591231" y="-2590419"/>
            <a:ext cx="7141275" cy="123158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C0917B-30BC-DAF4-D19E-72754210F35E}"/>
              </a:ext>
            </a:extLst>
          </p:cNvPr>
          <p:cNvSpPr txBox="1"/>
          <p:nvPr/>
        </p:nvSpPr>
        <p:spPr>
          <a:xfrm>
            <a:off x="1378322" y="2173941"/>
            <a:ext cx="3877235" cy="27853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 dirty="0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A </a:t>
            </a:r>
            <a:r>
              <a:rPr lang="en-US" sz="25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piros</a:t>
            </a:r>
            <a:r>
              <a:rPr lang="en-US" sz="2500" dirty="0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 a </a:t>
            </a:r>
            <a:r>
              <a:rPr lang="en-US" sz="25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szerelem</a:t>
            </a:r>
            <a:r>
              <a:rPr lang="en-US" sz="2500" dirty="0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5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és</a:t>
            </a:r>
            <a:r>
              <a:rPr lang="en-US" sz="2500" dirty="0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 a </a:t>
            </a:r>
            <a:r>
              <a:rPr lang="en-US" sz="25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háború</a:t>
            </a:r>
            <a:r>
              <a:rPr lang="en-US" sz="2500" dirty="0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5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színe</a:t>
            </a:r>
            <a:r>
              <a:rPr lang="en-US" sz="2500" dirty="0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. Minden </a:t>
            </a:r>
            <a:r>
              <a:rPr lang="en-US" sz="25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drámai</a:t>
            </a:r>
            <a:r>
              <a:rPr lang="en-US" sz="2500" dirty="0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5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és</a:t>
            </a:r>
            <a:r>
              <a:rPr lang="en-US" sz="2500" dirty="0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5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szenvedélyes</a:t>
            </a:r>
            <a:r>
              <a:rPr lang="en-US" sz="2500" dirty="0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5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dolgot</a:t>
            </a:r>
            <a:r>
              <a:rPr lang="en-US" sz="2500" dirty="0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5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ez</a:t>
            </a:r>
            <a:r>
              <a:rPr lang="en-US" sz="2500" dirty="0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 a </a:t>
            </a:r>
            <a:r>
              <a:rPr lang="en-US" sz="25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szín</a:t>
            </a:r>
            <a:r>
              <a:rPr lang="en-US" sz="2500" dirty="0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5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képviselt</a:t>
            </a:r>
            <a:r>
              <a:rPr lang="en-US" sz="2500" dirty="0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5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az</a:t>
            </a:r>
            <a:r>
              <a:rPr lang="en-US" sz="2500" dirty="0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5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évszázadok</a:t>
            </a:r>
            <a:r>
              <a:rPr lang="en-US" sz="2500" dirty="0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5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során</a:t>
            </a:r>
            <a:r>
              <a:rPr lang="en-US" sz="2500" dirty="0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, a </a:t>
            </a:r>
            <a:r>
              <a:rPr lang="en-US" sz="25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híres</a:t>
            </a:r>
            <a:r>
              <a:rPr lang="en-US" sz="2500" dirty="0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5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románcoktól</a:t>
            </a:r>
            <a:r>
              <a:rPr lang="en-US" sz="2500" dirty="0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 a </a:t>
            </a:r>
            <a:r>
              <a:rPr lang="en-US" sz="25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forradalmak</a:t>
            </a:r>
            <a:r>
              <a:rPr lang="en-US" sz="2500" dirty="0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5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zászlójáig</a:t>
            </a:r>
            <a:r>
              <a:rPr lang="en-US" sz="2500" dirty="0">
                <a:solidFill>
                  <a:schemeClr val="accent3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</a:rPr>
              <a:t>.</a:t>
            </a:r>
            <a:endParaRPr lang="en-US" sz="25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3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room with paintings and objects&#10;&#10;AI-generated content may be incorrect.">
            <a:extLst>
              <a:ext uri="{FF2B5EF4-FFF2-40B4-BE49-F238E27FC236}">
                <a16:creationId xmlns:a16="http://schemas.microsoft.com/office/drawing/2014/main" id="{05CF2507-E1D2-741E-4B15-F27B53DD8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205" y="3585883"/>
            <a:ext cx="4255356" cy="3272118"/>
          </a:xfrm>
          <a:prstGeom prst="rect">
            <a:avLst/>
          </a:prstGeom>
        </p:spPr>
      </p:pic>
      <p:pic>
        <p:nvPicPr>
          <p:cNvPr id="8" name="Picture 7" descr="A red room with paintings and pictures&#10;&#10;AI-generated content may be incorrect.">
            <a:extLst>
              <a:ext uri="{FF2B5EF4-FFF2-40B4-BE49-F238E27FC236}">
                <a16:creationId xmlns:a16="http://schemas.microsoft.com/office/drawing/2014/main" id="{8E65DD7D-0A5E-627C-6CC9-866ABDA1A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923" y="11204"/>
            <a:ext cx="5627594" cy="459441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6195E49-5D15-41B8-4F1A-2AAD3F943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4" y="5276"/>
            <a:ext cx="9254332" cy="6849036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F05F3B1-32AD-63BB-423E-9C977E2178A4}"/>
              </a:ext>
            </a:extLst>
          </p:cNvPr>
          <p:cNvCxnSpPr/>
          <p:nvPr/>
        </p:nvCxnSpPr>
        <p:spPr>
          <a:xfrm>
            <a:off x="9244852" y="-33619"/>
            <a:ext cx="33617" cy="6936441"/>
          </a:xfrm>
          <a:prstGeom prst="straightConnector1">
            <a:avLst/>
          </a:prstGeom>
          <a:ln>
            <a:solidFill>
              <a:srgbClr val="C0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382EF87-AE8A-2531-C664-66AD624CB1CD}"/>
              </a:ext>
            </a:extLst>
          </p:cNvPr>
          <p:cNvCxnSpPr/>
          <p:nvPr/>
        </p:nvCxnSpPr>
        <p:spPr>
          <a:xfrm>
            <a:off x="9278470" y="4616823"/>
            <a:ext cx="2902323" cy="11205"/>
          </a:xfrm>
          <a:prstGeom prst="straightConnector1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CAFD455-95C5-4409-26D6-E0B3EAD2D70C}"/>
              </a:ext>
            </a:extLst>
          </p:cNvPr>
          <p:cNvSpPr txBox="1"/>
          <p:nvPr/>
        </p:nvSpPr>
        <p:spPr>
          <a:xfrm>
            <a:off x="3462617" y="3585881"/>
            <a:ext cx="2902324" cy="23391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30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Éppúgy</a:t>
            </a:r>
            <a:r>
              <a:rPr lang="en-US" sz="2300" dirty="0">
                <a:ea typeface="+mn-lt"/>
                <a:cs typeface="+mn-lt"/>
              </a:rPr>
              <a:t> </a:t>
            </a:r>
            <a:r>
              <a:rPr lang="en-US" sz="230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lehet</a:t>
            </a:r>
            <a:r>
              <a:rPr lang="en-US" sz="23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30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az</a:t>
            </a:r>
            <a:r>
              <a:rPr lang="en-US" sz="23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30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élet</a:t>
            </a:r>
            <a:r>
              <a:rPr lang="en-US" sz="23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, mint a </a:t>
            </a:r>
            <a:r>
              <a:rPr lang="en-US" sz="230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halál</a:t>
            </a:r>
            <a:r>
              <a:rPr lang="en-US" sz="23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30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jele</a:t>
            </a:r>
            <a:r>
              <a:rPr lang="en-US" sz="23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; </a:t>
            </a:r>
            <a:r>
              <a:rPr lang="en-US" sz="230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mindkét</a:t>
            </a:r>
            <a:r>
              <a:rPr lang="en-US" sz="23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30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esetben</a:t>
            </a:r>
            <a:r>
              <a:rPr lang="en-US" sz="23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a </a:t>
            </a:r>
            <a:r>
              <a:rPr lang="en-US" sz="230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vérrel</a:t>
            </a:r>
            <a:r>
              <a:rPr lang="en-US" sz="23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30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asszociálható</a:t>
            </a:r>
            <a:r>
              <a:rPr lang="en-US" sz="23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.</a:t>
            </a:r>
            <a:endParaRPr lang="en-US" sz="23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17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square on a white background&#10;&#10;AI-generated content may be incorrect.">
            <a:extLst>
              <a:ext uri="{FF2B5EF4-FFF2-40B4-BE49-F238E27FC236}">
                <a16:creationId xmlns:a16="http://schemas.microsoft.com/office/drawing/2014/main" id="{228E6B92-72DC-17BC-3330-92F469E2E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765" y="2324"/>
            <a:ext cx="6624056" cy="6890524"/>
          </a:xfrm>
          <a:prstGeom prst="rect">
            <a:avLst/>
          </a:prstGeom>
        </p:spPr>
      </p:pic>
      <p:pic>
        <p:nvPicPr>
          <p:cNvPr id="4" name="Content Placeholder 3" descr="A painting of a person wearing a red hat&#10;&#10;AI-generated content may be incorrect.">
            <a:extLst>
              <a:ext uri="{FF2B5EF4-FFF2-40B4-BE49-F238E27FC236}">
                <a16:creationId xmlns:a16="http://schemas.microsoft.com/office/drawing/2014/main" id="{067C31DB-ACEE-E3FF-23A7-667F95F6D0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5542" y="528400"/>
            <a:ext cx="3253878" cy="4114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5B74E3-C025-1703-1903-6D1C4110273C}"/>
              </a:ext>
            </a:extLst>
          </p:cNvPr>
          <p:cNvSpPr txBox="1"/>
          <p:nvPr/>
        </p:nvSpPr>
        <p:spPr>
          <a:xfrm>
            <a:off x="459441" y="4908176"/>
            <a:ext cx="4740087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A </a:t>
            </a:r>
            <a:r>
              <a:rPr lang="en-US" sz="280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népszokásokban</a:t>
            </a: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a </a:t>
            </a:r>
            <a:r>
              <a:rPr lang="en-US" sz="280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húsvéti</a:t>
            </a: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tojás</a:t>
            </a: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 </a:t>
            </a:r>
            <a:r>
              <a:rPr lang="en-US" sz="280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piros</a:t>
            </a: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színe</a:t>
            </a: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a </a:t>
            </a:r>
            <a:r>
              <a:rPr lang="en-US" sz="280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termékenység</a:t>
            </a: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jelképe</a:t>
            </a: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103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 descr="A painting of a skull in a red coat and hat&#10;&#10;AI-generated content may be incorrect.">
            <a:extLst>
              <a:ext uri="{FF2B5EF4-FFF2-40B4-BE49-F238E27FC236}">
                <a16:creationId xmlns:a16="http://schemas.microsoft.com/office/drawing/2014/main" id="{8DB46427-DB32-8EBE-D663-2089BE4F7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534" b="134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026DA74-D4E6-36CF-9782-EED4867A97A1}"/>
              </a:ext>
            </a:extLst>
          </p:cNvPr>
          <p:cNvSpPr/>
          <p:nvPr/>
        </p:nvSpPr>
        <p:spPr>
          <a:xfrm>
            <a:off x="414617" y="885264"/>
            <a:ext cx="2628901" cy="4063253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DF4982-FA94-24F2-8290-3168C456CDA2}"/>
              </a:ext>
            </a:extLst>
          </p:cNvPr>
          <p:cNvSpPr txBox="1"/>
          <p:nvPr/>
        </p:nvSpPr>
        <p:spPr>
          <a:xfrm>
            <a:off x="537882" y="1008529"/>
            <a:ext cx="2510117" cy="381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A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történelem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előtti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időkben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 a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halottak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mellé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vörös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színű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 port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szórtak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 a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temetkezési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szertartás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során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.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Ókori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babona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,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hogy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apotropaikus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erejű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,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megóv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 a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démonoktól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és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 a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veszélyektől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.</a:t>
            </a:r>
            <a:endParaRPr lang="en-US" sz="2200">
              <a:solidFill>
                <a:schemeClr val="accent3">
                  <a:lumMod val="60000"/>
                  <a:lumOff val="40000"/>
                </a:schemeClr>
              </a:solidFill>
              <a:highlight>
                <a:srgbClr val="FF0000"/>
              </a:highlight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A2D8344-17B9-F986-91A8-AF49ADB9CC61}"/>
              </a:ext>
            </a:extLst>
          </p:cNvPr>
          <p:cNvSpPr/>
          <p:nvPr/>
        </p:nvSpPr>
        <p:spPr>
          <a:xfrm>
            <a:off x="8124265" y="2431675"/>
            <a:ext cx="2577352" cy="3955676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7F480D-D6BF-D5E2-39B0-2D3F0CAC9189}"/>
              </a:ext>
            </a:extLst>
          </p:cNvPr>
          <p:cNvSpPr txBox="1"/>
          <p:nvPr/>
        </p:nvSpPr>
        <p:spPr>
          <a:xfrm>
            <a:off x="8269940" y="2734235"/>
            <a:ext cx="2431675" cy="381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Görögországban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vörös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leplet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borítottak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 a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holtakra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,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ezzel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jelképesen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áldozattá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avatták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,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hogy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kibékülve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az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alvilágiakkal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,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lejuthasson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birodalmukba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0000"/>
                </a:highlight>
                <a:ea typeface="+mn-lt"/>
                <a:cs typeface="+mn-lt"/>
              </a:rPr>
              <a:t>.</a:t>
            </a:r>
            <a:endParaRPr lang="en-US" sz="2200">
              <a:solidFill>
                <a:schemeClr val="accent3">
                  <a:lumMod val="60000"/>
                  <a:lumOff val="40000"/>
                </a:schemeClr>
              </a:solidFill>
              <a:highlight>
                <a:srgbClr val="FF0000"/>
              </a:highlight>
            </a:endParaRPr>
          </a:p>
          <a:p>
            <a:pPr algn="l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90137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and black background&#10;&#10;AI-generated content may be incorrect.">
            <a:extLst>
              <a:ext uri="{FF2B5EF4-FFF2-40B4-BE49-F238E27FC236}">
                <a16:creationId xmlns:a16="http://schemas.microsoft.com/office/drawing/2014/main" id="{773215DD-8EE1-BF54-1BB0-EAF88AD01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058372" y="-1209119"/>
            <a:ext cx="6074709" cy="92790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4D362F-63D6-494F-CA94-C2C17B7BA16F}"/>
              </a:ext>
            </a:extLst>
          </p:cNvPr>
          <p:cNvSpPr txBox="1"/>
          <p:nvPr/>
        </p:nvSpPr>
        <p:spPr>
          <a:xfrm rot="21420000">
            <a:off x="2841823" y="1356098"/>
            <a:ext cx="5670175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zsidók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ajtófélfáikat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az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áldozati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bárányok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vérével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festették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meg, </a:t>
            </a:r>
            <a:r>
              <a:rPr lang="en-US" sz="20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hogy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megóvják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házaikat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a </a:t>
            </a:r>
            <a:r>
              <a:rPr lang="en-US" sz="20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tíz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csapás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öldöklő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angyalától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.</a:t>
            </a:r>
            <a:endParaRPr lang="en-US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/>
          </a:p>
          <a:p>
            <a:endParaRPr lang="en-US"/>
          </a:p>
          <a:p>
            <a:pPr algn="l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5E9186-753A-EB11-5A7C-197EB5308167}"/>
              </a:ext>
            </a:extLst>
          </p:cNvPr>
          <p:cNvSpPr txBox="1"/>
          <p:nvPr/>
        </p:nvSpPr>
        <p:spPr>
          <a:xfrm>
            <a:off x="3753970" y="4538381"/>
            <a:ext cx="5670176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Az </a:t>
            </a:r>
            <a:r>
              <a:rPr lang="en-US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egyiptomiak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befestették</a:t>
            </a:r>
            <a:r>
              <a:rPr lang="en-US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fáikat, barmaikat, vagyontárgyaikat pirosra, hogy megvédjék a tűztől és más károktól, s hogy termékenyek legyenek.</a:t>
            </a:r>
            <a:endParaRPr lang="en-US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/>
          </a:p>
          <a:p>
            <a:endParaRPr lang="en-US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14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a person in a red dress&#10;&#10;AI-generated content may be incorrect.">
            <a:extLst>
              <a:ext uri="{FF2B5EF4-FFF2-40B4-BE49-F238E27FC236}">
                <a16:creationId xmlns:a16="http://schemas.microsoft.com/office/drawing/2014/main" id="{58106866-48AF-699A-7C75-D9C3CC55B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887" y="146012"/>
            <a:ext cx="3961006" cy="6519514"/>
          </a:xfrm>
          <a:prstGeom prst="rect">
            <a:avLst/>
          </a:prstGeom>
        </p:spPr>
      </p:pic>
      <p:pic>
        <p:nvPicPr>
          <p:cNvPr id="5" name="Picture 4" descr="A person standing in a room&#10;&#10;AI-generated content may be incorrect.">
            <a:extLst>
              <a:ext uri="{FF2B5EF4-FFF2-40B4-BE49-F238E27FC236}">
                <a16:creationId xmlns:a16="http://schemas.microsoft.com/office/drawing/2014/main" id="{6382DC45-5B1B-8021-150A-F5878C813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321" y="3456878"/>
            <a:ext cx="4422676" cy="320597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7D66BC-EE35-240F-7ADA-0274D8F9C1E9}"/>
              </a:ext>
            </a:extLst>
          </p:cNvPr>
          <p:cNvSpPr/>
          <p:nvPr/>
        </p:nvSpPr>
        <p:spPr>
          <a:xfrm>
            <a:off x="5931192" y="527496"/>
            <a:ext cx="4668643" cy="2308301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C8DEA4-26C6-369C-D1D2-A07DED418583}"/>
              </a:ext>
            </a:extLst>
          </p:cNvPr>
          <p:cNvSpPr txBox="1"/>
          <p:nvPr/>
        </p:nvSpPr>
        <p:spPr>
          <a:xfrm>
            <a:off x="6097365" y="747515"/>
            <a:ext cx="4569539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A </a:t>
            </a:r>
            <a:r>
              <a:rPr lang="en-US" sz="200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zsidó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és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keresztény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hagyományban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a </a:t>
            </a:r>
            <a:r>
              <a:rPr lang="en-US" sz="200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komolyság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, a </a:t>
            </a:r>
            <a:r>
              <a:rPr lang="en-US" sz="200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fenség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színe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.</a:t>
            </a:r>
            <a:endParaRPr lang="en-US" sz="200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sz="2000" dirty="0">
              <a:solidFill>
                <a:schemeClr val="accent3">
                  <a:lumMod val="60000"/>
                  <a:lumOff val="40000"/>
                </a:schemeClr>
              </a:solidFill>
              <a:ea typeface="+mn-lt"/>
              <a:cs typeface="+mn-lt"/>
            </a:endParaRPr>
          </a:p>
          <a:p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Az </a:t>
            </a:r>
            <a:r>
              <a:rPr lang="en-US" sz="200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Újszövetségben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a </a:t>
            </a:r>
            <a:r>
              <a:rPr lang="en-US" sz="200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bűn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200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az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engesztelés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, a </a:t>
            </a:r>
            <a:r>
              <a:rPr lang="en-US" sz="200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vezeklés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és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az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áldozat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színe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.</a:t>
            </a:r>
            <a:endParaRPr lang="en-US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29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ainting of a group of people in a forest&#10;&#10;AI-generated content may be incorrect.">
            <a:extLst>
              <a:ext uri="{FF2B5EF4-FFF2-40B4-BE49-F238E27FC236}">
                <a16:creationId xmlns:a16="http://schemas.microsoft.com/office/drawing/2014/main" id="{25130783-79D4-A14A-4BEB-D4F2C2D81C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342" r="1" b="3270"/>
          <a:stretch>
            <a:fillRect/>
          </a:stretch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E4A6B8-8432-5AFD-3D7E-C2DF6D098FF8}"/>
              </a:ext>
            </a:extLst>
          </p:cNvPr>
          <p:cNvSpPr txBox="1"/>
          <p:nvPr/>
        </p:nvSpPr>
        <p:spPr>
          <a:xfrm>
            <a:off x="7642410" y="1210234"/>
            <a:ext cx="2532529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Negatív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jelentése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a </a:t>
            </a:r>
            <a:r>
              <a:rPr lang="en-US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testi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szenvedélyek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megbélyegzéséhez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kapcsolódik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, a </a:t>
            </a:r>
            <a:r>
              <a:rPr lang="en-US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skarlátvörös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a </a:t>
            </a:r>
            <a:r>
              <a:rPr lang="en-US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parázna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színe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.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51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Szélesvásznú</PresentationFormat>
  <Paragraphs>0</Paragraphs>
  <Slides>12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3" baseType="lpstr">
      <vt:lpstr>office theme</vt:lpstr>
      <vt:lpstr>A piros szimbolikája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Források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piros szimbolikája </dc:title>
  <dc:creator/>
  <cp:lastModifiedBy>BERECZKI ARONGERGELY</cp:lastModifiedBy>
  <cp:revision>465</cp:revision>
  <dcterms:created xsi:type="dcterms:W3CDTF">2025-12-27T14:11:50Z</dcterms:created>
  <dcterms:modified xsi:type="dcterms:W3CDTF">2026-02-06T08:25:21Z</dcterms:modified>
</cp:coreProperties>
</file>