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 /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A8AFA4-5C32-4100-9C6D-839A47E15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B5F253-7949-47C2-9DBD-1570ECDA2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685800"/>
            <a:ext cx="5421703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426" y="1254763"/>
            <a:ext cx="3444948" cy="2481729"/>
          </a:xfrm>
        </p:spPr>
        <p:txBody>
          <a:bodyPr anchor="b">
            <a:normAutofit/>
          </a:bodyPr>
          <a:lstStyle/>
          <a:p>
            <a:r>
              <a:rPr lang="en-US" sz="3200">
                <a:solidFill>
                  <a:srgbClr val="595959"/>
                </a:solidFill>
                <a:ea typeface="+mj-lt"/>
                <a:cs typeface="+mj-lt"/>
              </a:rPr>
              <a:t>Kubizmus – A modern művészet forradalma</a:t>
            </a:r>
            <a:endParaRPr lang="en-US" sz="3200">
              <a:solidFill>
                <a:srgbClr val="595959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9179" y="4046453"/>
            <a:ext cx="3083442" cy="17855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>
                <a:solidFill>
                  <a:srgbClr val="595959"/>
                </a:solidFill>
                <a:ea typeface="+mn-lt"/>
                <a:cs typeface="+mn-lt"/>
              </a:rPr>
              <a:t>Készítette: Hajdu Blanka</a:t>
            </a:r>
            <a:endParaRPr lang="en-US" sz="1400">
              <a:solidFill>
                <a:srgbClr val="595959"/>
              </a:solidFill>
            </a:endParaRPr>
          </a:p>
        </p:txBody>
      </p:sp>
      <p:pic>
        <p:nvPicPr>
          <p:cNvPr id="4" name="Picture 3" descr="Pablo Picasso. Les Demoiselles d'Avignon. Paris, June-July 1907 | MoMA">
            <a:extLst>
              <a:ext uri="{FF2B5EF4-FFF2-40B4-BE49-F238E27FC236}">
                <a16:creationId xmlns:a16="http://schemas.microsoft.com/office/drawing/2014/main" id="{0843704B-2C3E-D7EA-C28E-DC85BA9C18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2578"/>
          <a:stretch>
            <a:fillRect/>
          </a:stretch>
        </p:blipFill>
        <p:spPr>
          <a:xfrm>
            <a:off x="6107503" y="685799"/>
            <a:ext cx="5410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EBFA83-D4DB-4CA0-B229-9E44634D7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DAC8FB-A162-44E3-A606-C855A03A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1BDEC81-16A7-4451-B893-C1500008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A515A1-4D80-430E-BE0A-71A290516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542" y="729175"/>
            <a:ext cx="11099352" cy="539965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EC1B-E0DD-C006-F8E4-250C6C94D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7016" y="905011"/>
            <a:ext cx="4589328" cy="1889135"/>
          </a:xfrm>
        </p:spPr>
        <p:txBody>
          <a:bodyPr anchor="b">
            <a:normAutofit/>
          </a:bodyPr>
          <a:lstStyle/>
          <a:p>
            <a:r>
              <a:rPr lang="en-US" sz="4800">
                <a:ea typeface="+mj-lt"/>
                <a:cs typeface="+mj-lt"/>
              </a:rPr>
              <a:t>Érdekességek</a:t>
            </a:r>
            <a:endParaRPr lang="en-US" sz="4800"/>
          </a:p>
        </p:txBody>
      </p:sp>
      <p:pic>
        <p:nvPicPr>
          <p:cNvPr id="4" name="Picture 3" descr="Régi folyóiratok a felvilágosodás korából Pozsonyban | ma7.sk">
            <a:extLst>
              <a:ext uri="{FF2B5EF4-FFF2-40B4-BE49-F238E27FC236}">
                <a16:creationId xmlns:a16="http://schemas.microsoft.com/office/drawing/2014/main" id="{1DD66249-78F2-4E7F-BBE8-D8FAB1DCCE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807" y="1819576"/>
            <a:ext cx="5468347" cy="32100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1E3A-AFC1-1E57-2B00-CD77E18A0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016" y="2965592"/>
            <a:ext cx="4589328" cy="298739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kubizmus</a:t>
            </a:r>
            <a:r>
              <a:rPr lang="en-US" sz="1500" dirty="0">
                <a:ea typeface="+mn-lt"/>
                <a:cs typeface="+mn-lt"/>
              </a:rPr>
              <a:t> volt </a:t>
            </a:r>
            <a:r>
              <a:rPr lang="en-US" sz="1500">
                <a:ea typeface="+mn-lt"/>
                <a:cs typeface="+mn-lt"/>
              </a:rPr>
              <a:t>az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első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teljesen</a:t>
            </a:r>
            <a:r>
              <a:rPr lang="en-US" sz="1500" dirty="0">
                <a:ea typeface="+mn-lt"/>
                <a:cs typeface="+mn-lt"/>
              </a:rPr>
              <a:t> modern </a:t>
            </a:r>
            <a:r>
              <a:rPr lang="en-US" sz="1500">
                <a:ea typeface="+mn-lt"/>
                <a:cs typeface="+mn-lt"/>
              </a:rPr>
              <a:t>irányzat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Picasso </a:t>
            </a:r>
            <a:r>
              <a:rPr lang="en-US" sz="1500">
                <a:ea typeface="+mn-lt"/>
                <a:cs typeface="+mn-lt"/>
              </a:rPr>
              <a:t>és</a:t>
            </a:r>
            <a:r>
              <a:rPr lang="en-US" sz="1500" dirty="0">
                <a:ea typeface="+mn-lt"/>
                <a:cs typeface="+mn-lt"/>
              </a:rPr>
              <a:t> Braque </a:t>
            </a:r>
            <a:r>
              <a:rPr lang="en-US" sz="1500">
                <a:ea typeface="+mn-lt"/>
                <a:cs typeface="+mn-lt"/>
              </a:rPr>
              <a:t>éveken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át</a:t>
            </a:r>
            <a:r>
              <a:rPr lang="en-US" sz="1500" dirty="0">
                <a:ea typeface="+mn-lt"/>
                <a:cs typeface="+mn-lt"/>
              </a:rPr>
              <a:t> „</a:t>
            </a:r>
            <a:r>
              <a:rPr lang="en-US" sz="1500">
                <a:ea typeface="+mn-lt"/>
                <a:cs typeface="+mn-lt"/>
              </a:rPr>
              <a:t>versengve</a:t>
            </a:r>
            <a:r>
              <a:rPr lang="en-US" sz="1500" dirty="0">
                <a:ea typeface="+mn-lt"/>
                <a:cs typeface="+mn-lt"/>
              </a:rPr>
              <a:t>” </a:t>
            </a:r>
            <a:r>
              <a:rPr lang="en-US" sz="1500">
                <a:ea typeface="+mn-lt"/>
                <a:cs typeface="+mn-lt"/>
              </a:rPr>
              <a:t>alkottak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közönség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kezdetben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kinevette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>
                <a:ea typeface="+mn-lt"/>
                <a:cs typeface="+mn-lt"/>
              </a:rPr>
              <a:t>műveket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kubizmus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hatására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új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művészeti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fogalmak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születtek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kollázs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technika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forradalmi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újításnak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számított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kubizmus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>
                <a:ea typeface="+mn-lt"/>
                <a:cs typeface="+mn-lt"/>
              </a:rPr>
              <a:t>mai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napig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inspirálja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>
                <a:ea typeface="+mn-lt"/>
                <a:cs typeface="+mn-lt"/>
              </a:rPr>
              <a:t>digitális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művészetet</a:t>
            </a:r>
            <a:endParaRPr lang="en-US" sz="1500"/>
          </a:p>
          <a:p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1879091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EE2C-1637-FC3E-5097-9DB95D9BB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Összegzés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B6BCB-7108-7734-02FE-7747DDDC6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 dirty="0" err="1">
                <a:ea typeface="+mn-lt"/>
                <a:cs typeface="+mn-lt"/>
              </a:rPr>
              <a:t>kubizmus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új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látásmódot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hozott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 dirty="0" err="1">
                <a:ea typeface="+mn-lt"/>
                <a:cs typeface="+mn-lt"/>
              </a:rPr>
              <a:t>művészetbe</a:t>
            </a:r>
            <a:endParaRPr lang="en-US" dirty="0" err="1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 dirty="0" err="1">
                <a:ea typeface="+mn-lt"/>
                <a:cs typeface="+mn-lt"/>
              </a:rPr>
              <a:t>valóság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több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nézőpontból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való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bemutatása</a:t>
            </a:r>
            <a:endParaRPr lang="en-US" dirty="0" err="1"/>
          </a:p>
          <a:p>
            <a:r>
              <a:rPr lang="en-US" sz="1500" dirty="0">
                <a:ea typeface="+mn-lt"/>
                <a:cs typeface="+mn-lt"/>
              </a:rPr>
              <a:t>- A modern </a:t>
            </a:r>
            <a:r>
              <a:rPr lang="en-US" sz="1500" dirty="0" err="1">
                <a:ea typeface="+mn-lt"/>
                <a:cs typeface="+mn-lt"/>
              </a:rPr>
              <a:t>művészet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egyik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legfontosabb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alapköve</a:t>
            </a:r>
            <a:endParaRPr lang="en-US" dirty="0" err="1"/>
          </a:p>
          <a:p>
            <a:r>
              <a:rPr lang="en-US" sz="1500" dirty="0">
                <a:ea typeface="+mn-lt"/>
                <a:cs typeface="+mn-lt"/>
              </a:rPr>
              <a:t>- </a:t>
            </a:r>
            <a:r>
              <a:rPr lang="en-US" sz="1500" dirty="0" err="1">
                <a:ea typeface="+mn-lt"/>
                <a:cs typeface="+mn-lt"/>
              </a:rPr>
              <a:t>Hatása</a:t>
            </a:r>
            <a:r>
              <a:rPr lang="en-US" sz="1500" dirty="0">
                <a:ea typeface="+mn-lt"/>
                <a:cs typeface="+mn-lt"/>
              </a:rPr>
              <a:t> ma is </a:t>
            </a:r>
            <a:r>
              <a:rPr lang="en-US" sz="1500" dirty="0" err="1">
                <a:ea typeface="+mn-lt"/>
                <a:cs typeface="+mn-lt"/>
              </a:rPr>
              <a:t>érezhető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 dirty="0" err="1">
                <a:ea typeface="+mn-lt"/>
                <a:cs typeface="+mn-lt"/>
              </a:rPr>
              <a:t>vizuális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kultúrában</a:t>
            </a:r>
            <a:endParaRPr lang="en-US" dirty="0" err="1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 dirty="0" err="1">
                <a:ea typeface="+mn-lt"/>
                <a:cs typeface="+mn-lt"/>
              </a:rPr>
              <a:t>kubizmus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nélkül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nem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 dirty="0" err="1">
                <a:ea typeface="+mn-lt"/>
                <a:cs typeface="+mn-lt"/>
              </a:rPr>
              <a:t>létezne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 dirty="0" err="1">
                <a:ea typeface="+mn-lt"/>
                <a:cs typeface="+mn-lt"/>
              </a:rPr>
              <a:t>legtöbb</a:t>
            </a:r>
            <a:r>
              <a:rPr lang="en-US" sz="1500" dirty="0">
                <a:ea typeface="+mn-lt"/>
                <a:cs typeface="+mn-lt"/>
              </a:rPr>
              <a:t> modern </a:t>
            </a:r>
            <a:r>
              <a:rPr lang="en-US" sz="1500" dirty="0" err="1">
                <a:ea typeface="+mn-lt"/>
                <a:cs typeface="+mn-lt"/>
              </a:rPr>
              <a:t>irányzat</a:t>
            </a:r>
            <a:endParaRPr lang="en-US" dirty="0" err="1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9AA52F-3C5F-2B20-9AB7-4E2563EEC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Mi a </a:t>
            </a:r>
            <a:r>
              <a:rPr lang="en-US" dirty="0" err="1">
                <a:ea typeface="+mj-lt"/>
                <a:cs typeface="+mj-lt"/>
              </a:rPr>
              <a:t>kubizmus</a:t>
            </a:r>
            <a:r>
              <a:rPr lang="en-US" dirty="0">
                <a:ea typeface="+mj-lt"/>
                <a:cs typeface="+mj-lt"/>
              </a:rPr>
              <a:t>?</a:t>
            </a:r>
            <a:endParaRPr lang="en-US" dirty="0"/>
          </a:p>
        </p:txBody>
      </p:sp>
      <p:pic>
        <p:nvPicPr>
          <p:cNvPr id="4" name="Picture 3" descr="Kubizmus – Művészet, Stílus, Inspirációk – Művész Magazin – Muvesz.ma">
            <a:extLst>
              <a:ext uri="{FF2B5EF4-FFF2-40B4-BE49-F238E27FC236}">
                <a16:creationId xmlns:a16="http://schemas.microsoft.com/office/drawing/2014/main" id="{FF106003-53A1-209D-5A21-DD999929FE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815" r="1" b="1"/>
          <a:stretch>
            <a:fillRect/>
          </a:stretch>
        </p:blipFill>
        <p:spPr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4806-AB15-F5FC-0E0A-98A45DC23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7004" y="670559"/>
            <a:ext cx="4555782" cy="54450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- A 20. század elején megjelenő avantgárd művészeti irányzat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valóságot geometriai formákra bontja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tárgyakat több nézőpontból egyszerre mutatja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Elveti a hagyományos perspektívát és térábrázolást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művész nem a látványt másolja, hanem elemzi és újraépíti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kubizmus célja: a valóság mélyebb, összetettebb megmutatása</a:t>
            </a:r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5627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248F5E6-4377-481A-9615-8B26AF96A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D8552057-9E04-4499-916A-649BB6B51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D1194A2F-4E63-4228-A833-4D86528EA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Georges Braque and Pablo Picasso: a Cubist song of ice and flame | Artchiv">
            <a:extLst>
              <a:ext uri="{FF2B5EF4-FFF2-40B4-BE49-F238E27FC236}">
                <a16:creationId xmlns:a16="http://schemas.microsoft.com/office/drawing/2014/main" id="{A39E7D39-AA0F-2CF2-0BE0-9F4349DC6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5" y="2276722"/>
            <a:ext cx="5270026" cy="3744492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5CD82A6-B4D7-644F-4D09-5D9E0E2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576072"/>
            <a:ext cx="10377484" cy="1546533"/>
          </a:xfrm>
        </p:spPr>
        <p:txBody>
          <a:bodyPr anchor="t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ea typeface="+mj-lt"/>
                <a:cs typeface="+mj-lt"/>
              </a:rPr>
              <a:t>A kubizmus kialakulása</a:t>
            </a: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DB86-4BBB-AE03-D6BA-928689F7B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409" y="2197386"/>
            <a:ext cx="4699459" cy="3903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- 1907 körül kezdődött Párizsban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Két alapító: Pablo Picasso és Georges Braque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Inspirációk: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afrikai törzsi maszkok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ibériai szobrok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Cézanne formabontó festészete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mozgalom gyorsan terjedt a művészkörökben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közönség kezdetben sokkolónak és érthetetlennek tartotta</a:t>
            </a:r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7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03AF1C04-3FEF-41BD-BB84-2F263765B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56E71F1-5A87-4A96-B42F-2DFA1B766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F5215DD-02E8-49F2-8F73-D509B6A02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8E743EB7-3A15-4D51-A603-1F3C290AA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33FE3C-12C4-4FA2-A795-87D2F6776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66F1E4BF-D491-4254-81A6-5119D1672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98C6C0CF-E3BD-4627-9DDF-246EAF2D4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Girl with a Mandolin - Wikipedia">
            <a:extLst>
              <a:ext uri="{FF2B5EF4-FFF2-40B4-BE49-F238E27FC236}">
                <a16:creationId xmlns:a16="http://schemas.microsoft.com/office/drawing/2014/main" id="{AD3B06DF-4046-AB5A-0EE6-CFC25AA210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943" r="-1" b="-1"/>
          <a:stretch>
            <a:fillRect/>
          </a:stretch>
        </p:blipFill>
        <p:spPr>
          <a:xfrm>
            <a:off x="7082810" y="841663"/>
            <a:ext cx="4166151" cy="5185923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0C2B5F12-8A82-4A59-9400-3164CBF47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52" cy="6858000"/>
            <a:chOff x="0" y="0"/>
            <a:chExt cx="12188952" cy="68580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4BC7CB-EC69-421D-B286-57CAFE86D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D86EA2-D090-4E0C-B153-3ECE91311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C29764-D054-4F76-9FE5-49811EDB6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9BB18B-7B57-4D1E-B87E-D2A7214F7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0A98EF1-1185-4EFF-A3C0-25DEBE8CD9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CDA8723-DE3F-48D0-8822-0269EE207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2B072E5-03AC-4D0A-A767-43EFB55BE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B9B80FB-5A5F-C382-9E0C-497964CFE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819015"/>
            <a:ext cx="5821537" cy="2353362"/>
          </a:xfrm>
        </p:spPr>
        <p:txBody>
          <a:bodyPr anchor="b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ea typeface="+mj-lt"/>
                <a:cs typeface="+mj-lt"/>
              </a:rPr>
              <a:t>A kubizmus két fő szakasza</a:t>
            </a: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A82D5-07D0-1CEA-8AB6-398D29CC5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984" y="3442089"/>
            <a:ext cx="5821537" cy="25968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1" u="sng">
                <a:solidFill>
                  <a:schemeClr val="bg1"/>
                </a:solidFill>
                <a:ea typeface="+mn-lt"/>
                <a:cs typeface="+mn-lt"/>
              </a:rPr>
              <a:t>Analitikus kubizmus (1909–1912)</a:t>
            </a:r>
            <a:endParaRPr lang="en-US" sz="1800" b="1" u="sng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Monokróm, barnás, szürkés színvilág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tárgyak apró síkokra esnek szét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formák szinte teljesen absztrakttá válnak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nézőnek „össze kell raknia” a képet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Jellemző: hangsúly a szerkezeten és a formabontáson</a:t>
            </a:r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40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03AF1C04-3FEF-41BD-BB84-2F263765B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56E71F1-5A87-4A96-B42F-2DFA1B766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F5215DD-02E8-49F2-8F73-D509B6A02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8E743EB7-3A15-4D51-A603-1F3C290AA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33FE3C-12C4-4FA2-A795-87D2F6776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66F1E4BF-D491-4254-81A6-5119D1672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98C6C0CF-E3BD-4627-9DDF-246EAF2D4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Fruit Dish and Glass - Wikipedia">
            <a:extLst>
              <a:ext uri="{FF2B5EF4-FFF2-40B4-BE49-F238E27FC236}">
                <a16:creationId xmlns:a16="http://schemas.microsoft.com/office/drawing/2014/main" id="{92BE3534-1FCA-6024-D69A-4E62EC6074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8781"/>
          <a:stretch>
            <a:fillRect/>
          </a:stretch>
        </p:blipFill>
        <p:spPr>
          <a:xfrm>
            <a:off x="7082810" y="841663"/>
            <a:ext cx="4166151" cy="5185923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0C2B5F12-8A82-4A59-9400-3164CBF47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52" cy="6858000"/>
            <a:chOff x="0" y="0"/>
            <a:chExt cx="12188952" cy="68580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4BC7CB-EC69-421D-B286-57CAFE86D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D86EA2-D090-4E0C-B153-3ECE91311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C29764-D054-4F76-9FE5-49811EDB6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9BB18B-7B57-4D1E-B87E-D2A7214F7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0A98EF1-1185-4EFF-A3C0-25DEBE8CD9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CDA8723-DE3F-48D0-8822-0269EE207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2B072E5-03AC-4D0A-A767-43EFB55BE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BE9B407-B585-BCB8-A6D1-71F0E68F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819015"/>
            <a:ext cx="5821537" cy="2353362"/>
          </a:xfrm>
        </p:spPr>
        <p:txBody>
          <a:bodyPr anchor="b">
            <a:normAutofit/>
          </a:bodyPr>
          <a:lstStyle/>
          <a:p>
            <a:r>
              <a:rPr lang="en-US" sz="4800">
                <a:solidFill>
                  <a:schemeClr val="bg1"/>
                </a:solidFill>
                <a:ea typeface="+mj-lt"/>
                <a:cs typeface="+mj-lt"/>
              </a:rPr>
              <a:t>Szintetikus kubizmus (1912–1914)</a:t>
            </a: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A743D-3A3B-A35A-8EA5-68BFCCA73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984" y="3442089"/>
            <a:ext cx="5821537" cy="25968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Élénkebb színek, dekoratívabb megjelenés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művészek kollázst kezdenek használni (újságpapír, tapéta, textil)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formák egyszerűbbek, nagyobbak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kép „összerakása” fontosabb, mint a szétszedése</a:t>
            </a:r>
            <a:endParaRPr lang="en-US" sz="1800">
              <a:solidFill>
                <a:schemeClr val="bg1"/>
              </a:solidFill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- A stílus könnyebben érthető a néző számára</a:t>
            </a:r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5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5AFD60-0EA6-3BC4-09ED-43601938D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>
                <a:ea typeface="+mj-lt"/>
                <a:cs typeface="+mj-lt"/>
              </a:rPr>
              <a:t>A kubizmus technikái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6E441-3EC3-E5D9-47AC-8AD6169C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900">
                <a:ea typeface="+mn-lt"/>
                <a:cs typeface="+mn-lt"/>
              </a:rPr>
              <a:t>- Geometrizálás: kockák, háromszögek, síkok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Több nézőpont egyidejű ábrázolása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Formabontás: a tárgyak részekre esnek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Kollázs: újságpapír, tapéta, zenejegyzetek beépítése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Színkorlátozás: analitikus korszakban visszafogott paletta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Térbeli bizonytalanság: nincs előtér–háttér</a:t>
            </a:r>
            <a:endParaRPr lang="en-US" sz="1900"/>
          </a:p>
          <a:p>
            <a:r>
              <a:rPr lang="en-US" sz="1900">
                <a:ea typeface="+mn-lt"/>
                <a:cs typeface="+mn-lt"/>
              </a:rPr>
              <a:t>- Kontúrok elhagyása: a formák síkokból állnak össze</a:t>
            </a:r>
            <a:endParaRPr lang="en-US" sz="1900"/>
          </a:p>
          <a:p>
            <a:endParaRPr lang="en-US" sz="19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Kubista csendélet gitárral és újsággal - kollázs vászon - Festmény |  Galéria Savaria online piactér - Vásároljon vagy hirdessen megbízható,  színvonalas felületen!">
            <a:extLst>
              <a:ext uri="{FF2B5EF4-FFF2-40B4-BE49-F238E27FC236}">
                <a16:creationId xmlns:a16="http://schemas.microsoft.com/office/drawing/2014/main" id="{45A759CB-7540-61E7-0A81-18E8DA302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1990" y="909081"/>
            <a:ext cx="3818484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2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0F9D0-7EFA-ED3C-3B29-C2D16CF44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4" y="972929"/>
            <a:ext cx="4500850" cy="1616203"/>
          </a:xfrm>
        </p:spPr>
        <p:txBody>
          <a:bodyPr anchor="t">
            <a:normAutofit/>
          </a:bodyPr>
          <a:lstStyle/>
          <a:p>
            <a:r>
              <a:rPr lang="en-US" sz="3200">
                <a:ea typeface="+mj-lt"/>
                <a:cs typeface="+mj-lt"/>
              </a:rPr>
              <a:t>Híres kubista művészek</a:t>
            </a:r>
            <a:endParaRPr lang="en-US" sz="3200"/>
          </a:p>
        </p:txBody>
      </p:sp>
      <p:pic>
        <p:nvPicPr>
          <p:cNvPr id="4" name="Picture 3" descr="55 millió dollárért is elkelhet Picasso egyik híres portréja">
            <a:extLst>
              <a:ext uri="{FF2B5EF4-FFF2-40B4-BE49-F238E27FC236}">
                <a16:creationId xmlns:a16="http://schemas.microsoft.com/office/drawing/2014/main" id="{8C8FC67D-3F22-6607-B99C-74323BE6D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23894"/>
            <a:ext cx="4539344" cy="25420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1D764-F7B3-D780-1029-E8B96894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78195"/>
            <a:ext cx="5257799" cy="50031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Pablo Picasso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kubizmus legfontosabb alakja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Folyamatosan kísérletezett formával és térrel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Georges Braque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Picasso legszorosabb alkotótársa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kollázs technika egyik megalkotója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Juan Gris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„tiszta kubizmus” mestere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Precíz, geometrikus kompozíciók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Fernand Léger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- A gépi világ formáit építette be a kubizmusba</a:t>
            </a:r>
            <a:endParaRPr lang="en-US" sz="2000"/>
          </a:p>
          <a:p>
            <a:endParaRPr lang="en-US" sz="200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AF08BBE-71A7-AEFC-F970-93C6BF79B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1C42412-D66A-A89A-CBAD-067355BA7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9F63095-BD54-33B2-6873-1DC4DF820D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9215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63403-6B70-DFF6-9D0B-FBBADDC4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  <a:ea typeface="+mj-lt"/>
                <a:cs typeface="+mj-lt"/>
              </a:rPr>
              <a:t>Híres kubista művek</a:t>
            </a:r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7187F-995B-B91B-8C8A-900E2ABBA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- Les Demoiselles d’Avignon – Picasso (a kubizmus előfutára)</a:t>
            </a:r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- Guernica – Picasso (a 20. század egyik legfontosabb műve)</a:t>
            </a:r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- Violin and Candlestick – Braque</a:t>
            </a:r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- Portrait of Picasso – Juan Gris</a:t>
            </a:r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- Still Life with Chair Caning – Picasso (első kollázsok egyike)</a:t>
            </a:r>
            <a:endParaRPr lang="en-US" sz="18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Guernica (festmény) – Wikipédia">
            <a:extLst>
              <a:ext uri="{FF2B5EF4-FFF2-40B4-BE49-F238E27FC236}">
                <a16:creationId xmlns:a16="http://schemas.microsoft.com/office/drawing/2014/main" id="{80B140F5-63E1-CC4F-D4F4-57C0DF889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2951617"/>
            <a:ext cx="4142232" cy="187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3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81FB79-1A5A-B652-917C-DE4FADFF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>
                <a:ea typeface="+mj-lt"/>
                <a:cs typeface="+mj-lt"/>
              </a:rPr>
              <a:t>A kubizmus hatása</a:t>
            </a:r>
            <a:endParaRPr lang="en-US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516C7-ED57-41AB-3E96-FBA23DBD6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500" dirty="0">
                <a:ea typeface="+mn-lt"/>
                <a:cs typeface="+mn-lt"/>
              </a:rPr>
              <a:t>- </a:t>
            </a:r>
            <a:r>
              <a:rPr lang="en-US" sz="1500">
                <a:ea typeface="+mn-lt"/>
                <a:cs typeface="+mn-lt"/>
              </a:rPr>
              <a:t>Forradalmasította</a:t>
            </a:r>
            <a:r>
              <a:rPr lang="en-US" sz="1500" dirty="0">
                <a:ea typeface="+mn-lt"/>
                <a:cs typeface="+mn-lt"/>
              </a:rPr>
              <a:t> a modern </a:t>
            </a:r>
            <a:r>
              <a:rPr lang="en-US" sz="1500">
                <a:ea typeface="+mn-lt"/>
                <a:cs typeface="+mn-lt"/>
              </a:rPr>
              <a:t>művészetet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</a:t>
            </a:r>
            <a:r>
              <a:rPr lang="en-US" sz="1500">
                <a:ea typeface="+mn-lt"/>
                <a:cs typeface="+mn-lt"/>
              </a:rPr>
              <a:t>Inspirálta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>
                <a:ea typeface="+mn-lt"/>
                <a:cs typeface="+mn-lt"/>
              </a:rPr>
              <a:t>futurizmust</a:t>
            </a:r>
            <a:r>
              <a:rPr lang="en-US" sz="1500" dirty="0">
                <a:ea typeface="+mn-lt"/>
                <a:cs typeface="+mn-lt"/>
              </a:rPr>
              <a:t>, </a:t>
            </a:r>
            <a:r>
              <a:rPr lang="en-US" sz="1500">
                <a:ea typeface="+mn-lt"/>
                <a:cs typeface="+mn-lt"/>
              </a:rPr>
              <a:t>dadaizmust</a:t>
            </a:r>
            <a:r>
              <a:rPr lang="en-US" sz="1500" dirty="0">
                <a:ea typeface="+mn-lt"/>
                <a:cs typeface="+mn-lt"/>
              </a:rPr>
              <a:t>, </a:t>
            </a:r>
            <a:r>
              <a:rPr lang="en-US" sz="1500">
                <a:ea typeface="+mn-lt"/>
                <a:cs typeface="+mn-lt"/>
              </a:rPr>
              <a:t>konstruktivizmust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</a:t>
            </a:r>
            <a:r>
              <a:rPr lang="en-US" sz="1500">
                <a:ea typeface="+mn-lt"/>
                <a:cs typeface="+mn-lt"/>
              </a:rPr>
              <a:t>Hatott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az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építészetre</a:t>
            </a:r>
            <a:r>
              <a:rPr lang="en-US" sz="1500" dirty="0">
                <a:ea typeface="+mn-lt"/>
                <a:cs typeface="+mn-lt"/>
              </a:rPr>
              <a:t>: </a:t>
            </a:r>
            <a:r>
              <a:rPr lang="en-US" sz="1500">
                <a:ea typeface="+mn-lt"/>
                <a:cs typeface="+mn-lt"/>
              </a:rPr>
              <a:t>geometrikus</a:t>
            </a:r>
            <a:r>
              <a:rPr lang="en-US" sz="1500" dirty="0">
                <a:ea typeface="+mn-lt"/>
                <a:cs typeface="+mn-lt"/>
              </a:rPr>
              <a:t>, </a:t>
            </a:r>
            <a:r>
              <a:rPr lang="en-US" sz="1500">
                <a:ea typeface="+mn-lt"/>
                <a:cs typeface="+mn-lt"/>
              </a:rPr>
              <a:t>letisztult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formák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designban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és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tipográfiában</a:t>
            </a:r>
            <a:r>
              <a:rPr lang="en-US" sz="1500" dirty="0">
                <a:ea typeface="+mn-lt"/>
                <a:cs typeface="+mn-lt"/>
              </a:rPr>
              <a:t> is </a:t>
            </a:r>
            <a:r>
              <a:rPr lang="en-US" sz="1500">
                <a:ea typeface="+mn-lt"/>
                <a:cs typeface="+mn-lt"/>
              </a:rPr>
              <a:t>megjelent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kollázs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technika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innen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terjedt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el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világszerte</a:t>
            </a:r>
            <a:endParaRPr lang="en-US" sz="1500"/>
          </a:p>
          <a:p>
            <a:r>
              <a:rPr lang="en-US" sz="1500" dirty="0">
                <a:ea typeface="+mn-lt"/>
                <a:cs typeface="+mn-lt"/>
              </a:rPr>
              <a:t>- A </a:t>
            </a:r>
            <a:r>
              <a:rPr lang="en-US" sz="1500">
                <a:ea typeface="+mn-lt"/>
                <a:cs typeface="+mn-lt"/>
              </a:rPr>
              <a:t>filmekben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és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animációkban</a:t>
            </a:r>
            <a:r>
              <a:rPr lang="en-US" sz="1500" dirty="0">
                <a:ea typeface="+mn-lt"/>
                <a:cs typeface="+mn-lt"/>
              </a:rPr>
              <a:t> is </a:t>
            </a:r>
            <a:r>
              <a:rPr lang="en-US" sz="1500">
                <a:ea typeface="+mn-lt"/>
                <a:cs typeface="+mn-lt"/>
              </a:rPr>
              <a:t>felbukkant</a:t>
            </a:r>
            <a:r>
              <a:rPr lang="en-US" sz="1500" dirty="0">
                <a:ea typeface="+mn-lt"/>
                <a:cs typeface="+mn-lt"/>
              </a:rPr>
              <a:t> a </a:t>
            </a:r>
            <a:r>
              <a:rPr lang="en-US" sz="1500">
                <a:ea typeface="+mn-lt"/>
                <a:cs typeface="+mn-lt"/>
              </a:rPr>
              <a:t>kubista</a:t>
            </a:r>
            <a:r>
              <a:rPr lang="en-US" sz="1500" dirty="0">
                <a:ea typeface="+mn-lt"/>
                <a:cs typeface="+mn-lt"/>
              </a:rPr>
              <a:t> </a:t>
            </a:r>
            <a:r>
              <a:rPr lang="en-US" sz="1500">
                <a:ea typeface="+mn-lt"/>
                <a:cs typeface="+mn-lt"/>
              </a:rPr>
              <a:t>látásmód</a:t>
            </a:r>
            <a:endParaRPr lang="en-US" sz="1500"/>
          </a:p>
          <a:p>
            <a:endParaRPr lang="en-US" sz="1500"/>
          </a:p>
        </p:txBody>
      </p:sp>
      <p:pic>
        <p:nvPicPr>
          <p:cNvPr id="4" name="Picture 3" descr="Kubizmus – Wikipédia">
            <a:extLst>
              <a:ext uri="{FF2B5EF4-FFF2-40B4-BE49-F238E27FC236}">
                <a16:creationId xmlns:a16="http://schemas.microsoft.com/office/drawing/2014/main" id="{071755CC-3CEE-D079-EB97-109C627EFE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26" r="2" b="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33736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Szélesvásznú</PresentationFormat>
  <Paragraphs>0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 theme</vt:lpstr>
      <vt:lpstr>Kubizmus – A modern művészet forradalma</vt:lpstr>
      <vt:lpstr>Mi a kubizmus?</vt:lpstr>
      <vt:lpstr>A kubizmus kialakulása</vt:lpstr>
      <vt:lpstr>A kubizmus két fő szakasza</vt:lpstr>
      <vt:lpstr>Szintetikus kubizmus (1912–1914)</vt:lpstr>
      <vt:lpstr>A kubizmus technikái</vt:lpstr>
      <vt:lpstr>Híres kubista művészek</vt:lpstr>
      <vt:lpstr>Híres kubista művek</vt:lpstr>
      <vt:lpstr>A kubizmus hatása</vt:lpstr>
      <vt:lpstr>Érdekességek</vt:lpstr>
      <vt:lpstr>Összegzés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Kubizmus – A modern művészet forradalma</dc:title>
  <dc:creator/>
  <cp:lastModifiedBy>Eni Molnár</cp:lastModifiedBy>
  <cp:revision>63</cp:revision>
  <dcterms:created xsi:type="dcterms:W3CDTF">2026-02-16T16:54:33Z</dcterms:created>
  <dcterms:modified xsi:type="dcterms:W3CDTF">2026-03-03T07:18:52Z</dcterms:modified>
</cp:coreProperties>
</file>