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DM Sans Medium"/>
      <p:regular r:id="rId17"/>
    </p:embeddedFont>
    <p:embeddedFont>
      <p:font typeface="DM Sans Medium"/>
      <p:regular r:id="rId18"/>
    </p:embeddedFont>
    <p:embeddedFont>
      <p:font typeface="DM Sans Medium"/>
      <p:regular r:id="rId19"/>
    </p:embeddedFont>
    <p:embeddedFont>
      <p:font typeface="DM Sans Medium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Kubizmus: A Vizuális Forradalom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20. századi művészet legforradalmibb mozgalma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2384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Vizuális Nyelv Újraértelmezése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981569"/>
            <a:ext cx="3664744" cy="2024182"/>
          </a:xfrm>
          <a:prstGeom prst="roundRect">
            <a:avLst>
              <a:gd name="adj" fmla="val 1681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4208383"/>
            <a:ext cx="3211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Nem stílus, hanem szemlélet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5053132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világ és művészet alapvető átalakítása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3981569"/>
            <a:ext cx="3664863" cy="2024182"/>
          </a:xfrm>
          <a:prstGeom prst="roundRect">
            <a:avLst>
              <a:gd name="adj" fmla="val 1681"/>
            </a:avLst>
          </a:prstGeom>
          <a:solidFill>
            <a:srgbClr val="EDEBE3"/>
          </a:solidFill>
          <a:ln/>
        </p:spPr>
      </p:sp>
      <p:sp>
        <p:nvSpPr>
          <p:cNvPr id="8" name="Text 5"/>
          <p:cNvSpPr/>
          <p:nvPr/>
        </p:nvSpPr>
        <p:spPr>
          <a:xfrm>
            <a:off x="10398562" y="4208383"/>
            <a:ext cx="31828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Többszörös nézőpontok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562" y="4698802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Forradalmi újítás a vizuális kommunikációban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584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 "Kocka" Születése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535341" y="2607350"/>
            <a:ext cx="30480" cy="4063722"/>
          </a:xfrm>
          <a:prstGeom prst="roundRect">
            <a:avLst>
              <a:gd name="adj" fmla="val 111628"/>
            </a:avLst>
          </a:prstGeom>
          <a:solidFill>
            <a:srgbClr val="D3D1C9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2847261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3D1C9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60735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7" name="Text 4"/>
          <p:cNvSpPr/>
          <p:nvPr/>
        </p:nvSpPr>
        <p:spPr>
          <a:xfrm>
            <a:off x="6365260" y="26498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669411" y="26852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1907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69411" y="3175635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Picasso és Braque munkásságának kezdete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760012" y="4232077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3D1C9"/>
          </a:solidFill>
          <a:ln/>
        </p:spPr>
      </p:sp>
      <p:sp>
        <p:nvSpPr>
          <p:cNvPr id="11" name="Shape 8"/>
          <p:cNvSpPr/>
          <p:nvPr/>
        </p:nvSpPr>
        <p:spPr>
          <a:xfrm>
            <a:off x="6280190" y="399216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2" name="Text 9"/>
          <p:cNvSpPr/>
          <p:nvPr/>
        </p:nvSpPr>
        <p:spPr>
          <a:xfrm>
            <a:off x="6365260" y="403467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669411" y="4070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Elnevezés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669411" y="4560451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Kahnweiler "kubizmus" elnevezése a "cube" (kocka) szóból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760012" y="5979795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3D1C9"/>
          </a:solidFill>
          <a:ln/>
        </p:spPr>
      </p:sp>
      <p:sp>
        <p:nvSpPr>
          <p:cNvPr id="16" name="Shape 13"/>
          <p:cNvSpPr/>
          <p:nvPr/>
        </p:nvSpPr>
        <p:spPr>
          <a:xfrm>
            <a:off x="6280190" y="573988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7" name="Text 14"/>
          <p:cNvSpPr/>
          <p:nvPr/>
        </p:nvSpPr>
        <p:spPr>
          <a:xfrm>
            <a:off x="6365260" y="578238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669411" y="5817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1914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669411" y="6308169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I. világháború kitöréséig tartó korszak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535"/>
            <a:ext cx="77035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 Hagyományok Megszegése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930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Új látásmód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74212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reneszánsz óta uralkodó szemrevételezésen alapuló ábrázolás vége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63929"/>
            <a:ext cx="30777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Tudományos kapcsolat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345073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Relativitáselmélet által megváltozott világképhez illeszkedő megoldások</a:t>
            </a:r>
            <a:endParaRPr lang="en-US" sz="17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8943" y="2536627"/>
            <a:ext cx="4205168" cy="42051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151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Analitikus Kubizmus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4810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1907-1912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80190" y="2175510"/>
            <a:ext cx="3664744" cy="2931438"/>
          </a:xfrm>
          <a:prstGeom prst="roundRect">
            <a:avLst>
              <a:gd name="adj" fmla="val 1161"/>
            </a:avLst>
          </a:prstGeom>
          <a:solidFill>
            <a:srgbClr val="EDEBE3"/>
          </a:solidFill>
          <a:ln/>
        </p:spPr>
      </p:sp>
      <p:sp>
        <p:nvSpPr>
          <p:cNvPr id="6" name="Shape 3"/>
          <p:cNvSpPr/>
          <p:nvPr/>
        </p:nvSpPr>
        <p:spPr>
          <a:xfrm>
            <a:off x="6507004" y="240232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4170" y="2589371"/>
            <a:ext cx="306110" cy="3061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07004" y="3309580"/>
            <a:ext cx="3211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Geometrikus átfogalmazás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507004" y="4154329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Cézanne hatására a formák átalakítása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10171748" y="2175510"/>
            <a:ext cx="3664863" cy="2931438"/>
          </a:xfrm>
          <a:prstGeom prst="roundRect">
            <a:avLst>
              <a:gd name="adj" fmla="val 1161"/>
            </a:avLst>
          </a:prstGeom>
          <a:solidFill>
            <a:srgbClr val="EDEBE3"/>
          </a:solidFill>
          <a:ln/>
        </p:spPr>
      </p:sp>
      <p:sp>
        <p:nvSpPr>
          <p:cNvPr id="11" name="Shape 7"/>
          <p:cNvSpPr/>
          <p:nvPr/>
        </p:nvSpPr>
        <p:spPr>
          <a:xfrm>
            <a:off x="10398562" y="240232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5728" y="2589371"/>
            <a:ext cx="306110" cy="30611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98562" y="33095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Forma széttörése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398562" y="3799999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Több nézőpont egyesítése egy képen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280190" y="5333762"/>
            <a:ext cx="7556421" cy="2214205"/>
          </a:xfrm>
          <a:prstGeom prst="roundRect">
            <a:avLst>
              <a:gd name="adj" fmla="val 1537"/>
            </a:avLst>
          </a:prstGeom>
          <a:solidFill>
            <a:srgbClr val="EDEBE3"/>
          </a:solidFill>
          <a:ln/>
        </p:spPr>
      </p:sp>
      <p:sp>
        <p:nvSpPr>
          <p:cNvPr id="16" name="Shape 11"/>
          <p:cNvSpPr/>
          <p:nvPr/>
        </p:nvSpPr>
        <p:spPr>
          <a:xfrm>
            <a:off x="6507004" y="556057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4170" y="5747623"/>
            <a:ext cx="306110" cy="30611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507004" y="64678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Színredukció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6507004" y="6958251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Barnásszürke színvilág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79721"/>
            <a:ext cx="661177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Picasso: Hegedű és szőlő (1912)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43868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hegedű részei különböző nézőpontokból ábrázolva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8906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Szintetikus Kubizmus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8885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1912-1914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80190" y="2583061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49710" y="2583061"/>
            <a:ext cx="121920" cy="1367909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7" name="Text 4"/>
          <p:cNvSpPr/>
          <p:nvPr/>
        </p:nvSpPr>
        <p:spPr>
          <a:xfrm>
            <a:off x="6628924" y="28403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Új jelek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628924" y="3330773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Szabadon kitalált művészeti jelek a naturális utánzás helyett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280190" y="4177784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249710" y="4177784"/>
            <a:ext cx="121920" cy="1367909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11" name="Text 8"/>
          <p:cNvSpPr/>
          <p:nvPr/>
        </p:nvSpPr>
        <p:spPr>
          <a:xfrm>
            <a:off x="6628924" y="4435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Gazdag színek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628924" y="4925497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szürkés-barnás tónus helyett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5772507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249710" y="5772507"/>
            <a:ext cx="121920" cy="1367909"/>
          </a:xfrm>
          <a:prstGeom prst="roundRect">
            <a:avLst>
              <a:gd name="adj" fmla="val 27907"/>
            </a:avLst>
          </a:prstGeom>
          <a:solidFill>
            <a:srgbClr val="28282F"/>
          </a:solidFill>
          <a:ln/>
        </p:spPr>
      </p:sp>
      <p:sp>
        <p:nvSpPr>
          <p:cNvPr id="15" name="Text 12"/>
          <p:cNvSpPr/>
          <p:nvPr/>
        </p:nvSpPr>
        <p:spPr>
          <a:xfrm>
            <a:off x="6628924" y="60298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Mozgás ritmusa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628924" y="6520220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Mozgalmas kompozíciók és a mozgás hangsúlyozása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36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További Művészek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96095"/>
            <a:ext cx="3700105" cy="37001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0796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Paul Klee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570107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Vonalak, színek és árnyalatok egymáshoz viszonyítása formák létrehozására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884" y="2096095"/>
            <a:ext cx="3700224" cy="37002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6079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Lyonel Feininger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6570226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Kubizmus és avantgárd irányzatok ötvözése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228"/>
            <a:ext cx="57729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A Kubizmus Öröksége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1133951" y="4087892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861018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3930" y="4031159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768334"/>
            <a:ext cx="28734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Látásmód forradalom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5258753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térábrázolás és tárgyszemlélet alapvető átalakítása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557123" y="3747611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9" name="Shape 6"/>
          <p:cNvSpPr/>
          <p:nvPr/>
        </p:nvSpPr>
        <p:spPr>
          <a:xfrm>
            <a:off x="5216962" y="3520738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102" y="3690878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4280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Művészeti hatás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918472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Későbbi irányzatok alapvető befolyásolása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980295" y="3407450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14" name="Shape 10"/>
          <p:cNvSpPr/>
          <p:nvPr/>
        </p:nvSpPr>
        <p:spPr>
          <a:xfrm>
            <a:off x="9640133" y="3180576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0274" y="3350716"/>
            <a:ext cx="340162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Örökkévaló hatás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578310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Máig élő hatás a művészetre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Építészeti hatás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mozgalom hatása az építészetben is megjelent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2026-03-12T20:21:40Z</dcterms:created>
  <dcterms:modified xsi:type="dcterms:W3CDTF">2026-03-12T20:21:40Z</dcterms:modified>
</cp:coreProperties>
</file>