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orben" panose="020B0604020202020204" charset="0"/>
      <p:regular r:id="rId13"/>
    </p:embeddedFont>
    <p:embeddedFont>
      <p:font typeface="Nobile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80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681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Vaszilij Kandinszkij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17119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1866–1944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6280190" y="49354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Az absztrakt művészet atyja — festő, teoretikus és látomásos gondolkodó, aki a színek és formák nyelvén beszélte el a lélek titkait.</a:t>
            </a:r>
            <a:endParaRPr lang="en-US" sz="17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35436-F883-54B2-3D4A-704587C97C7F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72195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Örökség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227933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Kandinszkij nem csupán festett — </a:t>
            </a:r>
            <a:r>
              <a:rPr lang="en-US" sz="1750" dirty="0">
                <a:solidFill>
                  <a:srgbClr val="4967E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új nyelvet teremtett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 művészet számára. A pont, a vonal és a szín önálló kifejező erejébe vetett hite ma is meghatározza az absztrakt művészet gondolkodását.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623191"/>
            <a:ext cx="3664744" cy="1685092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4624" y="38576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Az első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4348043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Elsőként alkotott teljesen absztrakt festményt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3623191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06182" y="38576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teoretikus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06182" y="4348043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Írásaival megalapozta az absztrakt esztétikát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53509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14624" y="57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tanár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14624" y="625994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Bauhausban generációkat nevelt</a:t>
            </a:r>
            <a:endParaRPr lang="en-US" sz="17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12B359-9D10-3F65-4D89-A8BA335954EF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8" y="1740456"/>
            <a:ext cx="8379857" cy="47485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629299" y="907852"/>
            <a:ext cx="1168956" cy="382429"/>
          </a:xfrm>
          <a:prstGeom prst="roundRect">
            <a:avLst>
              <a:gd name="adj" fmla="val 18372"/>
            </a:avLst>
          </a:prstGeom>
          <a:solidFill>
            <a:srgbClr val="D2D9F9"/>
          </a:solidFill>
          <a:ln/>
        </p:spPr>
      </p:sp>
      <p:sp>
        <p:nvSpPr>
          <p:cNvPr id="4" name="Text 1"/>
          <p:cNvSpPr/>
          <p:nvPr/>
        </p:nvSpPr>
        <p:spPr>
          <a:xfrm>
            <a:off x="9754672" y="970478"/>
            <a:ext cx="91821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BEVEZETÉS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9629299" y="1367314"/>
            <a:ext cx="4182070" cy="522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Ki volt Kandinszkij?</a:t>
            </a:r>
            <a:endParaRPr lang="en-US" sz="3250" dirty="0"/>
          </a:p>
        </p:txBody>
      </p:sp>
      <p:sp>
        <p:nvSpPr>
          <p:cNvPr id="6" name="Text 3"/>
          <p:cNvSpPr/>
          <p:nvPr/>
        </p:nvSpPr>
        <p:spPr>
          <a:xfrm>
            <a:off x="9629299" y="2082879"/>
            <a:ext cx="4276844" cy="25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Orosz származású festő és művészeti teoretikus, aki az absztrakt művészet egyik megalapozójaként írta be magát a művészettörténetbe. Élete és munkássága három kontinens — Oroszország, Németország és Franciaország — között ívelt, és minden állomás új fejezetet nyitott művészetében.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9629299" y="4870490"/>
            <a:ext cx="4276844" cy="2451140"/>
          </a:xfrm>
          <a:prstGeom prst="roundRect">
            <a:avLst>
              <a:gd name="adj" fmla="val 3583"/>
            </a:avLst>
          </a:prstGeom>
          <a:solidFill>
            <a:srgbClr val="BBC6F7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373" y="5162193"/>
            <a:ext cx="261342" cy="20907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308788" y="5115520"/>
            <a:ext cx="3388281" cy="1928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Kulcsgondolat:</a:t>
            </a:r>
            <a:r>
              <a:rPr lang="en-US" sz="16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 művészet célja nem a látható világ leutánzása, hanem a belső érzelmek és spirituális tartalmak közvetítése a színek és formák erejével.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610ADB-3F7F-AA77-76A5-15F469D36F6F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30660" y="816650"/>
            <a:ext cx="1443871" cy="406241"/>
          </a:xfrm>
          <a:prstGeom prst="roundRect">
            <a:avLst>
              <a:gd name="adj" fmla="val 17588"/>
            </a:avLst>
          </a:prstGeom>
          <a:noFill/>
          <a:ln w="7620">
            <a:solidFill>
              <a:srgbClr val="4967E9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365796" y="887968"/>
            <a:ext cx="1173599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967E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KORAI ÉVEK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230660" y="1302544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jogászból festő lett</a:t>
            </a:r>
            <a:endParaRPr lang="en-US" sz="3300" dirty="0"/>
          </a:p>
        </p:txBody>
      </p:sp>
      <p:sp>
        <p:nvSpPr>
          <p:cNvPr id="6" name="Shape 3"/>
          <p:cNvSpPr/>
          <p:nvPr/>
        </p:nvSpPr>
        <p:spPr>
          <a:xfrm>
            <a:off x="6230660" y="2133124"/>
            <a:ext cx="3728085" cy="3199328"/>
          </a:xfrm>
          <a:prstGeom prst="roundRect">
            <a:avLst>
              <a:gd name="adj" fmla="val 279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50925" y="235338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fordulat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6450925" y="2805232"/>
            <a:ext cx="3287554" cy="2306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Eredetileg jogot és közgazdaságtant tanult Moszkvában, de 30 éves korában minden eddigi pályáját otthagyva a festészetet választotta — rendhagyó döntés volt ez a korban.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10158055" y="2133124"/>
            <a:ext cx="3728085" cy="3199328"/>
          </a:xfrm>
          <a:prstGeom prst="roundRect">
            <a:avLst>
              <a:gd name="adj" fmla="val 279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78321" y="235338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München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378321" y="2805232"/>
            <a:ext cx="3287554" cy="1977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Németország művészeti fővárosába költözött, ahol megismerkedett a korabeli európai avantgárd irányzatokkal, és elindult saját útján.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30660" y="5531763"/>
            <a:ext cx="7655481" cy="1881068"/>
          </a:xfrm>
          <a:prstGeom prst="roundRect">
            <a:avLst>
              <a:gd name="adj" fmla="val 474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50925" y="575202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Az ihlet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6450925" y="6203871"/>
            <a:ext cx="7214949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Monet egyik kazlakat ábrázoló képe döbbentette rá: a tárgyak felismerhetősége nélkül is képes hatást gyakorolni egy festmény — ez volt az első szikra.</a:t>
            </a:r>
            <a:endParaRPr lang="en-US" sz="16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B9F9A0-9E9B-95E4-E431-63071ED960D8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9025" y="1073468"/>
            <a:ext cx="1507688" cy="408384"/>
          </a:xfrm>
          <a:prstGeom prst="roundRect">
            <a:avLst>
              <a:gd name="adj" fmla="val 18079"/>
            </a:avLst>
          </a:prstGeom>
          <a:solidFill>
            <a:srgbClr val="D2D9F9"/>
          </a:solidFill>
          <a:ln/>
        </p:spPr>
      </p:sp>
      <p:sp>
        <p:nvSpPr>
          <p:cNvPr id="3" name="Text 1"/>
          <p:cNvSpPr/>
          <p:nvPr/>
        </p:nvSpPr>
        <p:spPr>
          <a:xfrm>
            <a:off x="900827" y="1139309"/>
            <a:ext cx="1244084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SZINESZTÉZIA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69025" y="1566982"/>
            <a:ext cx="4233863" cy="1098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Látni a hangokat, hallani a színeket</a:t>
            </a:r>
            <a:endParaRPr lang="en-US" sz="3450" dirty="0"/>
          </a:p>
        </p:txBody>
      </p:sp>
      <p:sp>
        <p:nvSpPr>
          <p:cNvPr id="5" name="Text 3"/>
          <p:cNvSpPr/>
          <p:nvPr/>
        </p:nvSpPr>
        <p:spPr>
          <a:xfrm>
            <a:off x="769025" y="2878217"/>
            <a:ext cx="4233863" cy="2768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Kandinszkij ritka neurológiai adottsággal rendelkezett: a </a:t>
            </a:r>
            <a:r>
              <a:rPr lang="en-US" sz="17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szinesztézia</a:t>
            </a: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jelensége révén a színek hangokként, a hangok pedig színekként jelentkeztek számára. Ez nem csupán metafora volt — valós érzékszervi tapasztalat, amely alapvetően meghatározta festői nyelvét.</a:t>
            </a:r>
            <a:endParaRPr lang="en-US" sz="17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527" y="978456"/>
            <a:ext cx="8322350" cy="4715947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69025" y="6173272"/>
            <a:ext cx="4222194" cy="1317308"/>
          </a:xfrm>
          <a:prstGeom prst="roundRect">
            <a:avLst>
              <a:gd name="adj" fmla="val 11106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738545" y="6173272"/>
            <a:ext cx="121920" cy="1317308"/>
          </a:xfrm>
          <a:prstGeom prst="roundRect">
            <a:avLst>
              <a:gd name="adj" fmla="val 75698"/>
            </a:avLst>
          </a:prstGeom>
          <a:solidFill>
            <a:srgbClr val="4967E9"/>
          </a:solidFill>
          <a:ln/>
        </p:spPr>
      </p:sp>
      <p:sp>
        <p:nvSpPr>
          <p:cNvPr id="9" name="Text 6"/>
          <p:cNvSpPr/>
          <p:nvPr/>
        </p:nvSpPr>
        <p:spPr>
          <a:xfrm>
            <a:off x="1110615" y="6423422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Sárga = Trombita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110615" y="6894314"/>
            <a:ext cx="3630454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Éles, sugárzó, agresszív hangzás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5203984" y="6173272"/>
            <a:ext cx="4222313" cy="1317308"/>
          </a:xfrm>
          <a:prstGeom prst="roundRect">
            <a:avLst>
              <a:gd name="adj" fmla="val 11106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5173504" y="6173272"/>
            <a:ext cx="121920" cy="1317308"/>
          </a:xfrm>
          <a:prstGeom prst="roundRect">
            <a:avLst>
              <a:gd name="adj" fmla="val 75698"/>
            </a:avLst>
          </a:prstGeom>
          <a:solidFill>
            <a:srgbClr val="4967E9"/>
          </a:solidFill>
          <a:ln/>
        </p:spPr>
      </p:sp>
      <p:sp>
        <p:nvSpPr>
          <p:cNvPr id="13" name="Text 10"/>
          <p:cNvSpPr/>
          <p:nvPr/>
        </p:nvSpPr>
        <p:spPr>
          <a:xfrm>
            <a:off x="5545574" y="6423422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Kék = Cselló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5545574" y="6894314"/>
            <a:ext cx="3630573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Mély, meditatív, spirituális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9639062" y="6173272"/>
            <a:ext cx="4222313" cy="1317308"/>
          </a:xfrm>
          <a:prstGeom prst="roundRect">
            <a:avLst>
              <a:gd name="adj" fmla="val 11106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8582" y="6173272"/>
            <a:ext cx="121920" cy="1317308"/>
          </a:xfrm>
          <a:prstGeom prst="roundRect">
            <a:avLst>
              <a:gd name="adj" fmla="val 75698"/>
            </a:avLst>
          </a:prstGeom>
          <a:solidFill>
            <a:srgbClr val="4967E9"/>
          </a:solidFill>
          <a:ln/>
        </p:spPr>
      </p:sp>
      <p:sp>
        <p:nvSpPr>
          <p:cNvPr id="17" name="Text 14"/>
          <p:cNvSpPr/>
          <p:nvPr/>
        </p:nvSpPr>
        <p:spPr>
          <a:xfrm>
            <a:off x="9980652" y="6423422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Zöld = Hegedű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9980652" y="6894314"/>
            <a:ext cx="3630573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Csendes, elégedett, pihenő</a:t>
            </a:r>
            <a:endParaRPr lang="en-US" sz="17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A54EED-3BED-270F-74A1-0D0971F872EA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793790" y="1053346"/>
            <a:ext cx="580192" cy="426244"/>
          </a:xfrm>
          <a:prstGeom prst="roundRect">
            <a:avLst>
              <a:gd name="adj" fmla="val 17880"/>
            </a:avLst>
          </a:prstGeom>
          <a:solidFill>
            <a:srgbClr val="D2D9F9"/>
          </a:solidFill>
          <a:ln/>
        </p:spPr>
      </p:sp>
      <p:sp>
        <p:nvSpPr>
          <p:cNvPr id="4" name="Text 1"/>
          <p:cNvSpPr/>
          <p:nvPr/>
        </p:nvSpPr>
        <p:spPr>
          <a:xfrm>
            <a:off x="929878" y="1121331"/>
            <a:ext cx="30801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1911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570315"/>
            <a:ext cx="656415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Der Blaue Reiter — A Kék Lovas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93790" y="2477453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Franz Marckal közösen alapított művészcsoportjuk az expresszionizmus és az absztrakció határmezsgyéjén mozgott. A </a:t>
            </a:r>
            <a:r>
              <a:rPr lang="en-US" sz="1750" dirty="0">
                <a:solidFill>
                  <a:srgbClr val="4967E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kék szín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 spirituális tisztaságot, a lovas motívum pedig a felszabadító erőt szimbolizálta. A csoport kiállításai és almanachja forradalmasították a korabeli művészeti diskurzust.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547116"/>
            <a:ext cx="7556421" cy="2629138"/>
          </a:xfrm>
          <a:prstGeom prst="roundRect">
            <a:avLst>
              <a:gd name="adj" fmla="val 362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01410" y="4554736"/>
            <a:ext cx="3770590" cy="1306949"/>
          </a:xfrm>
          <a:prstGeom prst="roundRect">
            <a:avLst>
              <a:gd name="adj" fmla="val 7289"/>
            </a:avLst>
          </a:prstGeom>
          <a:solidFill>
            <a:srgbClr val="D2D9F9"/>
          </a:solidFill>
          <a:ln/>
        </p:spPr>
      </p:sp>
      <p:sp>
        <p:nvSpPr>
          <p:cNvPr id="9" name="Text 6"/>
          <p:cNvSpPr/>
          <p:nvPr/>
        </p:nvSpPr>
        <p:spPr>
          <a:xfrm>
            <a:off x="1028224" y="4781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Expresszionizmus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28224" y="5271968"/>
            <a:ext cx="33169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Érzelem és belső igazság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4572000" y="4554736"/>
            <a:ext cx="3770590" cy="1306949"/>
          </a:xfrm>
          <a:prstGeom prst="rect">
            <a:avLst/>
          </a:prstGeom>
          <a:solidFill>
            <a:srgbClr val="D2D9F9"/>
          </a:solidFill>
          <a:ln/>
        </p:spPr>
      </p:sp>
      <p:sp>
        <p:nvSpPr>
          <p:cNvPr id="12" name="Shape 9"/>
          <p:cNvSpPr/>
          <p:nvPr/>
        </p:nvSpPr>
        <p:spPr>
          <a:xfrm>
            <a:off x="4572000" y="4554736"/>
            <a:ext cx="30480" cy="1306949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</p:sp>
      <p:sp>
        <p:nvSpPr>
          <p:cNvPr id="13" name="Text 10"/>
          <p:cNvSpPr/>
          <p:nvPr/>
        </p:nvSpPr>
        <p:spPr>
          <a:xfrm>
            <a:off x="4798814" y="4781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Szimbolizmus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4798814" y="5271968"/>
            <a:ext cx="33169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Szín mint spirituális nyelv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801410" y="5861685"/>
            <a:ext cx="7541181" cy="1306949"/>
          </a:xfrm>
          <a:prstGeom prst="rect">
            <a:avLst/>
          </a:prstGeom>
          <a:solidFill>
            <a:srgbClr val="D2D9F9"/>
          </a:solidFill>
          <a:ln/>
        </p:spPr>
      </p:sp>
      <p:sp>
        <p:nvSpPr>
          <p:cNvPr id="16" name="Shape 13"/>
          <p:cNvSpPr/>
          <p:nvPr/>
        </p:nvSpPr>
        <p:spPr>
          <a:xfrm>
            <a:off x="801410" y="5861685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</p:sp>
      <p:sp>
        <p:nvSpPr>
          <p:cNvPr id="17" name="Text 14"/>
          <p:cNvSpPr/>
          <p:nvPr/>
        </p:nvSpPr>
        <p:spPr>
          <a:xfrm>
            <a:off x="1028224" y="60884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Absztrakció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028224" y="657891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Forma mint önkifejezés</a:t>
            </a:r>
            <a:endParaRPr lang="en-US" sz="1750" dirty="0"/>
          </a:p>
        </p:txBody>
      </p:sp>
      <p:pic>
        <p:nvPicPr>
          <p:cNvPr id="1026" name="Picture 2" descr="Kék lovas   Wassily Kandinsky">
            <a:extLst>
              <a:ext uri="{FF2B5EF4-FFF2-40B4-BE49-F238E27FC236}">
                <a16:creationId xmlns:a16="http://schemas.microsoft.com/office/drawing/2014/main" id="{19F85D66-BC5C-CC3C-6E99-A5C72FC7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924" y="1666773"/>
            <a:ext cx="5744916" cy="55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100AB69-675B-BEC3-679E-2DC72B0AED00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42737"/>
            <a:ext cx="1093232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967E9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37498" y="1018342"/>
            <a:ext cx="80581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67E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ELMÉLET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474946"/>
            <a:ext cx="4205168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szellemiségről a művészetben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793790" y="2835712"/>
            <a:ext cx="420516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1911-ben megjelent elméleti műve az absztrakt művészet egyik legfontosabb kiáltványa lett. Kandinszkij szerint a művészetnek a materiális világ felett kell lebegnie, és a lélek rezdüléseit kell közvetítenie.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33951" y="5268278"/>
            <a:ext cx="386500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„A szín a billentyű, a szem a kalapács, a lélek a sok húrral feszített zongora."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93790" y="5268278"/>
            <a:ext cx="30480" cy="1088708"/>
          </a:xfrm>
          <a:prstGeom prst="rect">
            <a:avLst/>
          </a:prstGeom>
          <a:solidFill>
            <a:srgbClr val="4967E9"/>
          </a:solidFill>
          <a:ln/>
        </p:spPr>
      </p:sp>
      <p:sp>
        <p:nvSpPr>
          <p:cNvPr id="8" name="Text 6"/>
          <p:cNvSpPr/>
          <p:nvPr/>
        </p:nvSpPr>
        <p:spPr>
          <a:xfrm>
            <a:off x="793790" y="6612136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könyv ma is alapvető olvasmány minden művészeti hallgató számára.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1767602"/>
            <a:ext cx="8284131" cy="46942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CD2E39-9A8B-CE41-45D6-6B8BDEB3F6F9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55425" y="857488"/>
            <a:ext cx="1097637" cy="408384"/>
          </a:xfrm>
          <a:prstGeom prst="roundRect">
            <a:avLst>
              <a:gd name="adj" fmla="val 18079"/>
            </a:avLst>
          </a:prstGeom>
          <a:solidFill>
            <a:srgbClr val="D2D9F9"/>
          </a:solidFill>
          <a:ln/>
        </p:spPr>
      </p:sp>
      <p:sp>
        <p:nvSpPr>
          <p:cNvPr id="4" name="Text 1"/>
          <p:cNvSpPr/>
          <p:nvPr/>
        </p:nvSpPr>
        <p:spPr>
          <a:xfrm>
            <a:off x="6387227" y="923330"/>
            <a:ext cx="834033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1922–1933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255425" y="1351002"/>
            <a:ext cx="7560707" cy="54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Bauhaus és a geometrikus korszak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6255425" y="2219444"/>
            <a:ext cx="7605951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weimari, majd dessaui Bauhaus iskola tanáraként Kandinszkij művészete letisztultabbá és tudatosabbá vált. Megjelentek a </a:t>
            </a:r>
            <a:r>
              <a:rPr lang="en-US" sz="1700" dirty="0">
                <a:solidFill>
                  <a:srgbClr val="4967E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körök, háromszögek és egyenes vonalak</a:t>
            </a: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a geometria a belső rend kifejezőeszköze lett.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5425" y="3843337"/>
            <a:ext cx="439460" cy="4394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960870" y="3918823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Pont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6960870" y="4389715"/>
            <a:ext cx="6900505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csend és a kiindulópont — minden forma magva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5425" y="5161478"/>
            <a:ext cx="439460" cy="4394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960870" y="5236964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Vonal</a:t>
            </a:r>
            <a:endParaRPr lang="en-US" sz="2150" dirty="0"/>
          </a:p>
        </p:txBody>
      </p:sp>
      <p:sp>
        <p:nvSpPr>
          <p:cNvPr id="12" name="Text 7"/>
          <p:cNvSpPr/>
          <p:nvPr/>
        </p:nvSpPr>
        <p:spPr>
          <a:xfrm>
            <a:off x="6960870" y="5707856"/>
            <a:ext cx="6900505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Mozgás és irány — a pont útja a síkon</a:t>
            </a:r>
            <a:endParaRPr lang="en-US" sz="17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5425" y="6479619"/>
            <a:ext cx="439460" cy="4394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60870" y="655510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Sík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6960870" y="7025997"/>
            <a:ext cx="6900505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festői tér alapja — ahol a forma megszületik</a:t>
            </a:r>
            <a:endParaRPr lang="en-US" sz="17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51F4AB-F1E3-2117-55D5-E10191A03424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8" y="1718786"/>
            <a:ext cx="8456414" cy="479190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621798" y="904875"/>
            <a:ext cx="1106210" cy="348853"/>
          </a:xfrm>
          <a:prstGeom prst="roundRect">
            <a:avLst>
              <a:gd name="adj" fmla="val 18775"/>
            </a:avLst>
          </a:prstGeom>
          <a:solidFill>
            <a:srgbClr val="D2D9F9"/>
          </a:solidFill>
          <a:ln/>
        </p:spPr>
      </p:sp>
      <p:sp>
        <p:nvSpPr>
          <p:cNvPr id="4" name="Text 1"/>
          <p:cNvSpPr/>
          <p:nvPr/>
        </p:nvSpPr>
        <p:spPr>
          <a:xfrm>
            <a:off x="9738717" y="963335"/>
            <a:ext cx="872371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KÉSEI ÉVEK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9621798" y="1320641"/>
            <a:ext cx="4333875" cy="974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Párizs és a biomorf absztrakció</a:t>
            </a:r>
            <a:endParaRPr lang="en-US" sz="3050" dirty="0"/>
          </a:p>
        </p:txBody>
      </p:sp>
      <p:sp>
        <p:nvSpPr>
          <p:cNvPr id="6" name="Text 3"/>
          <p:cNvSpPr/>
          <p:nvPr/>
        </p:nvSpPr>
        <p:spPr>
          <a:xfrm>
            <a:off x="9621798" y="2462451"/>
            <a:ext cx="4333875" cy="1739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nácik hatalomra jutása után, 1933-ban a Bauhaus bezárása következtében Párizsba menekült. Kései műveire az </a:t>
            </a:r>
            <a:r>
              <a:rPr lang="en-US" sz="1500" dirty="0">
                <a:solidFill>
                  <a:srgbClr val="4967E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organikus, sejtszerű, lebegő formák</a:t>
            </a: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jellemzőek — képei játékosabbá és könnyedebbé váltak, mintha mikroszkopikus világokat ábrázolnának.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9621798" y="4352687"/>
            <a:ext cx="4333875" cy="1159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Ez az időszak a belső szabadság és a derű kifejeződése volt: a geometrikus szigor helyett a természet rejtett formái, az élő sejtek és a kozmikus terek ihlették alkotásait.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9621798" y="5700712"/>
            <a:ext cx="4333875" cy="1623893"/>
          </a:xfrm>
          <a:prstGeom prst="roundRect">
            <a:avLst>
              <a:gd name="adj" fmla="val 5042"/>
            </a:avLst>
          </a:prstGeom>
          <a:solidFill>
            <a:srgbClr val="B6D6FC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703" y="5971818"/>
            <a:ext cx="243602" cy="19490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255210" y="5916811"/>
            <a:ext cx="3505557" cy="1159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Az </a:t>
            </a:r>
            <a:r>
              <a:rPr lang="en-US" sz="15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Égkék (1940)</a:t>
            </a: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című képe e korszak csúcspontja — megtekinthető a Centre Pompidou gyűjteményében.</a:t>
            </a:r>
            <a:endParaRPr lang="en-US" sz="1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8EF3C-393A-BB7C-031D-D1F30DB9BEE9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65108"/>
            <a:ext cx="1914525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967E9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37498" y="940713"/>
            <a:ext cx="162710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67E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FŐBB ALKOTÁSOK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244679"/>
            <a:ext cx="688002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Kandinszkij legfontosabb művei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93790" y="5241392"/>
            <a:ext cx="30335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Sárga, vörös, kék (1925)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692140"/>
            <a:ext cx="3048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három alapszín szimbolikus párharca — megtekinthető a WikiArt-on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5711784" y="5241392"/>
            <a:ext cx="29232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Kompozíció VIII (1923)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791081" y="5623416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geometrikus korszak csúcsalkotása — Guggenheim Múzeum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456884" y="45514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456884" y="5041821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10832485" y="53272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Égkék (1940)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10788491" y="5692140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párizsi korszak lírai összefoglalása — Centre Pompidou</a:t>
            </a:r>
            <a:endParaRPr lang="en-US" sz="17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B34B8D-A1D6-AC48-A66A-527B5E341C8F}"/>
              </a:ext>
            </a:extLst>
          </p:cNvPr>
          <p:cNvSpPr/>
          <p:nvPr/>
        </p:nvSpPr>
        <p:spPr>
          <a:xfrm>
            <a:off x="12620730" y="7686989"/>
            <a:ext cx="1919235" cy="462224"/>
          </a:xfrm>
          <a:prstGeom prst="rect">
            <a:avLst/>
          </a:prstGeom>
          <a:solidFill>
            <a:srgbClr val="F9F9FF"/>
          </a:solidFill>
          <a:ln>
            <a:solidFill>
              <a:srgbClr val="F9F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Puzzle Kandinsky: Sárga Vörös Kék">
            <a:extLst>
              <a:ext uri="{FF2B5EF4-FFF2-40B4-BE49-F238E27FC236}">
                <a16:creationId xmlns:a16="http://schemas.microsoft.com/office/drawing/2014/main" id="{20FB1950-9582-915D-EFBB-C676E2EB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1" y="2220870"/>
            <a:ext cx="3837172" cy="271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asily Kandinsky | Composition 8 | The Guggenheim Museums and Foundation">
            <a:extLst>
              <a:ext uri="{FF2B5EF4-FFF2-40B4-BE49-F238E27FC236}">
                <a16:creationId xmlns:a16="http://schemas.microsoft.com/office/drawing/2014/main" id="{D9A26A72-D01F-6FC3-37E0-3428E1BD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64" y="2217829"/>
            <a:ext cx="4195742" cy="29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ék festmény">
            <a:extLst>
              <a:ext uri="{FF2B5EF4-FFF2-40B4-BE49-F238E27FC236}">
                <a16:creationId xmlns:a16="http://schemas.microsoft.com/office/drawing/2014/main" id="{4B1DB276-5FED-5137-6EEA-556B156D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10" y="1791383"/>
            <a:ext cx="3339437" cy="34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650</Words>
  <Application>Microsoft Office PowerPoint</Application>
  <PresentationFormat>Custom</PresentationFormat>
  <Paragraphs>78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Nobile</vt:lpstr>
      <vt:lpstr>Corben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Tamás</cp:lastModifiedBy>
  <cp:revision>3</cp:revision>
  <dcterms:created xsi:type="dcterms:W3CDTF">2026-04-20T19:38:13Z</dcterms:created>
  <dcterms:modified xsi:type="dcterms:W3CDTF">2026-04-20T19:58:13Z</dcterms:modified>
</cp:coreProperties>
</file>