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strument Sans Semi Bold"/>
      <p:regular r:id="rId17"/>
    </p:embeddedFont>
    <p:embeddedFont>
      <p:font typeface="Instrument Sans Semi Bold"/>
      <p:regular r:id="rId18"/>
    </p:embeddedFont>
    <p:embeddedFont>
      <p:font typeface="Instrument Sans Semi Bold"/>
      <p:regular r:id="rId19"/>
    </p:embeddedFont>
    <p:embeddedFont>
      <p:font typeface="Instrument Sans Semi Bold"/>
      <p:regular r:id="rId20"/>
    </p:embeddedFont>
    <p:embeddedFont>
      <p:font typeface="Instrument Sans Medium"/>
      <p:regular r:id="rId21"/>
    </p:embeddedFont>
    <p:embeddedFont>
      <p:font typeface="Instrument Sans Medium"/>
      <p:regular r:id="rId22"/>
    </p:embeddedFont>
    <p:embeddedFont>
      <p:font typeface="Instrument Sans Medium"/>
      <p:regular r:id="rId23"/>
    </p:embeddedFont>
    <p:embeddedFont>
      <p:font typeface="Instrument Sans Medium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12.png"/><Relationship Id="rId13" Type="http://schemas.openxmlformats.org/officeDocument/2006/relationships/image" Target="../media/image-3-13.svg"/><Relationship Id="rId14" Type="http://schemas.openxmlformats.org/officeDocument/2006/relationships/slideLayout" Target="../slideLayouts/slideLayout4.xml"/><Relationship Id="rId1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image" Target="../media/image-8-9.png"/><Relationship Id="rId10" Type="http://schemas.openxmlformats.org/officeDocument/2006/relationships/image" Target="../media/image-8-10.png"/><Relationship Id="rId11" Type="http://schemas.openxmlformats.org/officeDocument/2006/relationships/image" Target="../media/image-8-11.svg"/><Relationship Id="rId12" Type="http://schemas.openxmlformats.org/officeDocument/2006/relationships/image" Target="../media/image-8-12.png"/><Relationship Id="rId13" Type="http://schemas.openxmlformats.org/officeDocument/2006/relationships/image" Target="../media/image-8-13.png"/><Relationship Id="rId14" Type="http://schemas.openxmlformats.org/officeDocument/2006/relationships/image" Target="../media/image-8-14.svg"/><Relationship Id="rId15" Type="http://schemas.openxmlformats.org/officeDocument/2006/relationships/image" Target="../media/image-8-15.png"/><Relationship Id="rId16" Type="http://schemas.openxmlformats.org/officeDocument/2006/relationships/slideLayout" Target="../slideLayouts/slideLayout9.xml"/><Relationship Id="rId1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svg"/><Relationship Id="rId16" Type="http://schemas.openxmlformats.org/officeDocument/2006/relationships/slideLayout" Target="../slideLayouts/slideLayout10.xml"/><Relationship Id="rId1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Mozaik: A Fény és Színek Művészete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3942"/>
            <a:ext cx="70430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Összefoglalás és Kérdések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318034"/>
            <a:ext cx="721625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mozaik nem csupán egy művészeti forma, hanem egy hidat is jelent a múlt és a jelen között. Gazdag történelmével, változatos technikáival és mély szimbolikus jelentésével továbbra is inspirálja a művészeket és a nézőket egyaránt.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062883"/>
            <a:ext cx="30480" cy="1961912"/>
          </a:xfrm>
          <a:prstGeom prst="rect">
            <a:avLst/>
          </a:prstGeom>
          <a:solidFill>
            <a:srgbClr val="505468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5364956"/>
            <a:ext cx="755642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Van bármilyen kérdése a mozaik művészetével kapcsolatban?</a:t>
            </a:r>
            <a:endParaRPr lang="en-US" sz="2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51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Mi is az a mozaik?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44641"/>
            <a:ext cx="542305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Rövid történeti áttekintés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375177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mozaik egy ősi művészeti forma, ahol kis darabokból (tesserákból) álló képeket vagy mintákat hoznak létre. Ezek a darabok lehetnek kőből, üvegből, kerámiából vagy más anyagból.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09563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Története évezredekre nyúlik vissza, a sumér és egyiptomi civilizációkban már találunk rá utalásokat, de igazán a görög és római korban virágzott fel.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2555" y="830223"/>
            <a:ext cx="7811691" cy="1189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Mozaiktechnikák az Ókortól Napjainkig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152555" y="2590919"/>
            <a:ext cx="3810714" cy="2623185"/>
          </a:xfrm>
          <a:prstGeom prst="roundRect">
            <a:avLst>
              <a:gd name="adj" fmla="val 4183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555" y="2568059"/>
            <a:ext cx="3810714" cy="9144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305407"/>
            <a:ext cx="571024" cy="571024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3731" y="2476738"/>
            <a:ext cx="228362" cy="228362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365677" y="3066693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Opus Tessellatum</a:t>
            </a:r>
            <a:endParaRPr lang="en-US" sz="1850" dirty="0"/>
          </a:p>
        </p:txBody>
      </p:sp>
      <p:sp>
        <p:nvSpPr>
          <p:cNvPr id="9" name="Text 3"/>
          <p:cNvSpPr/>
          <p:nvPr/>
        </p:nvSpPr>
        <p:spPr>
          <a:xfrm>
            <a:off x="6365677" y="3478173"/>
            <a:ext cx="3384471" cy="1218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Nagyobb, szabályos formájú tesserákból készült mozaikok, melyek padlóburkolatként funkcionáltak, gyakran geometrikus mintákkal.</a:t>
            </a:r>
            <a:endParaRPr lang="en-US" sz="1450" dirty="0"/>
          </a:p>
        </p:txBody>
      </p:sp>
      <p:sp>
        <p:nvSpPr>
          <p:cNvPr id="10" name="Shape 4"/>
          <p:cNvSpPr/>
          <p:nvPr/>
        </p:nvSpPr>
        <p:spPr>
          <a:xfrm>
            <a:off x="10153531" y="2590919"/>
            <a:ext cx="3810714" cy="2623185"/>
          </a:xfrm>
          <a:prstGeom prst="roundRect">
            <a:avLst>
              <a:gd name="adj" fmla="val 4183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531" y="2568059"/>
            <a:ext cx="3810714" cy="91440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3376" y="2305407"/>
            <a:ext cx="571024" cy="571024"/>
          </a:xfrm>
          <a:prstGeom prst="rect">
            <a:avLst/>
          </a:prstGeom>
        </p:spPr>
      </p:pic>
      <p:pic>
        <p:nvPicPr>
          <p:cNvPr id="13" name="Image 6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44707" y="2476738"/>
            <a:ext cx="228362" cy="228362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10366653" y="3066693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Opus Vermiculatum</a:t>
            </a:r>
            <a:endParaRPr lang="en-US" sz="1850" dirty="0"/>
          </a:p>
        </p:txBody>
      </p:sp>
      <p:sp>
        <p:nvSpPr>
          <p:cNvPr id="15" name="Text 6"/>
          <p:cNvSpPr/>
          <p:nvPr/>
        </p:nvSpPr>
        <p:spPr>
          <a:xfrm>
            <a:off x="10366653" y="3478173"/>
            <a:ext cx="3384471" cy="1522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Kisebb, finomabb tesserákból alkotott, részletgazdag képek, melyek a festészetet idézték. Gyakran használták medálokhoz vagy figurális ábrázolásokhoz.</a:t>
            </a:r>
            <a:endParaRPr lang="en-US" sz="1450" dirty="0"/>
          </a:p>
        </p:txBody>
      </p:sp>
      <p:sp>
        <p:nvSpPr>
          <p:cNvPr id="16" name="Shape 7"/>
          <p:cNvSpPr/>
          <p:nvPr/>
        </p:nvSpPr>
        <p:spPr>
          <a:xfrm>
            <a:off x="6152555" y="5689878"/>
            <a:ext cx="7811691" cy="1709499"/>
          </a:xfrm>
          <a:prstGeom prst="roundRect">
            <a:avLst>
              <a:gd name="adj" fmla="val 6419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17" name="Image 7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2555" y="5667018"/>
            <a:ext cx="7811691" cy="91440"/>
          </a:xfrm>
          <a:prstGeom prst="rect">
            <a:avLst/>
          </a:prstGeom>
        </p:spPr>
      </p:pic>
      <p:pic>
        <p:nvPicPr>
          <p:cNvPr id="18" name="Image 8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2888" y="5404366"/>
            <a:ext cx="571024" cy="571024"/>
          </a:xfrm>
          <a:prstGeom prst="rect">
            <a:avLst/>
          </a:prstGeom>
        </p:spPr>
      </p:pic>
      <p:pic>
        <p:nvPicPr>
          <p:cNvPr id="19" name="Image 9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4219" y="5575697"/>
            <a:ext cx="228362" cy="228362"/>
          </a:xfrm>
          <a:prstGeom prst="rect">
            <a:avLst/>
          </a:prstGeom>
        </p:spPr>
      </p:pic>
      <p:sp>
        <p:nvSpPr>
          <p:cNvPr id="20" name="Text 8"/>
          <p:cNvSpPr/>
          <p:nvPr/>
        </p:nvSpPr>
        <p:spPr>
          <a:xfrm>
            <a:off x="6365677" y="6165652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Modern Technikák</a:t>
            </a:r>
            <a:endParaRPr lang="en-US" sz="1850" dirty="0"/>
          </a:p>
        </p:txBody>
      </p:sp>
      <p:sp>
        <p:nvSpPr>
          <p:cNvPr id="21" name="Text 9"/>
          <p:cNvSpPr/>
          <p:nvPr/>
        </p:nvSpPr>
        <p:spPr>
          <a:xfrm>
            <a:off x="6365677" y="6577132"/>
            <a:ext cx="7385447" cy="609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Napjainkban a hagyományos módszerek mellett új anyagok és technikák is megjelentek, mint például az üvegmozaikok vagy a digitális tervezés.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36094" y="372428"/>
            <a:ext cx="3382685" cy="422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Anyagok és Eszközök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3036094" y="849273"/>
            <a:ext cx="3435787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Tesserák Sokszínű Világa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3036094" y="1512094"/>
            <a:ext cx="4114086" cy="649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tesserák, a mozaik alkotóelemei, rendkívül változatosak lehetnek. Az ókorban főként természetes köveket, mint márványt és mészkövet használtak, de a rómaiak már üveget is alkalmaztak.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3036094" y="2282785"/>
            <a:ext cx="4114086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Kő: márvány, gránit, travertin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036094" y="2546390"/>
            <a:ext cx="4114086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Üveg: smalto, muránói üveg, Tiffany üveg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3036094" y="2809994"/>
            <a:ext cx="4114086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Kerámia: mázas csempe, porcelán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3036094" y="3073598"/>
            <a:ext cx="4114086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Egyéb: kagyló, fa, fém, tükör</a:t>
            </a:r>
            <a:endParaRPr lang="en-US" sz="10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7841" y="1542574"/>
            <a:ext cx="4114086" cy="579393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3036094" y="7640836"/>
            <a:ext cx="8558213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Az eszközök is egyszerűtől a specializáltig terjednek: kalapács és vágó, csipesz, ragasztóanyagok és alapfelületek.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4074"/>
            <a:ext cx="87093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Híres Mozaikok a Történelemben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6481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23498"/>
            <a:ext cx="36722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Ravenna, San Vitale Bazilika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1391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Bizánci mozaikok, mint Jusztiniánusz és Theodóra császárné portréi, amelyek az arany és az élénk színek pompájával kápráztatnak el.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326481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123498"/>
            <a:ext cx="31831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Hagia Sophia, Isztambul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61391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hatalmas kupolás épület belső terét díszítő bizánci mozaikok, melyek Krisztust, Máriát és szenteket ábrázolnak.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326481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123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Pompeii, Faun Háza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61391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Az Alexandrosz mozaik, amely Nagy Sándor és Dareiosz csatáját örökíti meg hihetetlen részletességgel és dinamikával.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2956"/>
            <a:ext cx="92502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Mozaik Modernkori Újjászületése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592461"/>
            <a:ext cx="676822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Kortárs Alkotások és Innovációk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249959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19. század végén és a 20. század elején a mozaikművészet új lendületet kapott, különösen az Art Nouveau és a szecesszió idején.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684627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Gaudi munkái Barcelonában, mint a Park Güell és a Sagrada Família, ahol a törött csempékből készült trencadís mozaikok dominálnak.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489728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modern művészek, mint Chagall és Klimt, szintén használták a mozaikot monumentális alkotásokhoz.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94828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Napjainkban a mozaik nemcsak művészeti galériákban, hanem köztereken, metróállomásokon és magánlakásokban is megjelenik, új formákat és kifejezésmódokat találva.</a:t>
            </a:r>
            <a:endParaRPr lang="en-US" sz="17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9096" y="3735705"/>
            <a:ext cx="4885015" cy="34457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369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96541" y="3412688"/>
            <a:ext cx="11930777" cy="634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Mozaik Szerepe az Építészetben és a Köztereken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896541" y="4351258"/>
            <a:ext cx="12837200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mozaik nem csupán dekoráció, hanem szerves része az építészeti térnek, funkcionális és esztétikai értéket is képvisel. Képes ellenállni az időjárás viszontagságainak, ezért ideális kültéri alkalmazásra.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896541" y="5229106"/>
            <a:ext cx="456605" cy="456605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556028" y="5298758"/>
            <a:ext cx="332434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Homlokzatok és Belső Terek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56028" y="5737503"/>
            <a:ext cx="3450431" cy="974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Épületek homlokzatain, belső falain és padlóin egyaránt megtalálható, gazdagítva a vizuális élményt.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60062" y="5229106"/>
            <a:ext cx="456605" cy="456605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19549" y="5298758"/>
            <a:ext cx="3450550" cy="634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Emlékművek és Közösségi Terek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5919549" y="6054566"/>
            <a:ext cx="3450550" cy="1299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Emlékműveken, szökőkutakon és közösségi terekben a mozaik történeteket mesél, közösségi üzeneteket közvetít.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9623703" y="5229106"/>
            <a:ext cx="456605" cy="456605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283190" y="5298758"/>
            <a:ext cx="3450550" cy="634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Tartósság és Fenntarthatóság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0283190" y="6054566"/>
            <a:ext cx="3450550" cy="974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Hosszú élettartama és alacsony karbantartási igénye miatt környezetbarát választás lehet.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0965"/>
            <a:ext cx="87020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Mozaikkészítés Lépésről Lépésre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50469"/>
            <a:ext cx="522124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Betekintés a Folyamatba</a:t>
            </a:r>
            <a:endParaRPr lang="en-US" sz="3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831306"/>
            <a:ext cx="226814" cy="226814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12651"/>
            <a:ext cx="4196358" cy="30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32869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Tervezés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93790" y="3777377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Az első lépés a minta megtervezése, akár vázlat, akár részletes rajz formájában.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6962" y="2831306"/>
            <a:ext cx="226814" cy="226814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962" y="3116937"/>
            <a:ext cx="4196358" cy="3048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216962" y="3286958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Tesserák Kiválasztása és Vágása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216962" y="4131707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Anyagok kiválasztása, majd a tesserák megfelelő méretre és formára vágása.</a:t>
            </a:r>
            <a:endParaRPr lang="en-US" sz="17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0133" y="2831306"/>
            <a:ext cx="226814" cy="226814"/>
          </a:xfrm>
          <a:prstGeom prst="rect">
            <a:avLst/>
          </a:prstGeom>
        </p:spPr>
      </p:pic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133" y="3135392"/>
            <a:ext cx="4196358" cy="30480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9640133" y="32869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Ragasztás</a:t>
            </a:r>
            <a:endParaRPr lang="en-US" sz="2200" dirty="0"/>
          </a:p>
        </p:txBody>
      </p:sp>
      <p:sp>
        <p:nvSpPr>
          <p:cNvPr id="15" name="Text 7"/>
          <p:cNvSpPr/>
          <p:nvPr/>
        </p:nvSpPr>
        <p:spPr>
          <a:xfrm>
            <a:off x="9640133" y="3777377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tesserák alapfelületre rögzítése ragasztóval, a mintának megfelelően.</a:t>
            </a:r>
            <a:endParaRPr lang="en-US" sz="1750" dirty="0"/>
          </a:p>
        </p:txBody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790" y="5291257"/>
            <a:ext cx="226814" cy="226814"/>
          </a:xfrm>
          <a:prstGeom prst="rect">
            <a:avLst/>
          </a:prstGeom>
        </p:spPr>
      </p:pic>
      <p:pic>
        <p:nvPicPr>
          <p:cNvPr id="17" name="Image 7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90" y="5595342"/>
            <a:ext cx="6407944" cy="30480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793790" y="57922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Fugázás</a:t>
            </a:r>
            <a:endParaRPr lang="en-US" sz="2200" dirty="0"/>
          </a:p>
        </p:txBody>
      </p:sp>
      <p:sp>
        <p:nvSpPr>
          <p:cNvPr id="19" name="Text 9"/>
          <p:cNvSpPr/>
          <p:nvPr/>
        </p:nvSpPr>
        <p:spPr>
          <a:xfrm>
            <a:off x="793790" y="6282690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fugázás kitölti a tesserák közötti réseket, egységes felületet hozva létre és kiemelve a színeket.</a:t>
            </a:r>
            <a:endParaRPr lang="en-US" sz="1750" dirty="0"/>
          </a:p>
        </p:txBody>
      </p:sp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8548" y="5291257"/>
            <a:ext cx="226814" cy="226814"/>
          </a:xfrm>
          <a:prstGeom prst="rect">
            <a:avLst/>
          </a:prstGeom>
        </p:spPr>
      </p:pic>
      <p:pic>
        <p:nvPicPr>
          <p:cNvPr id="21" name="Image 9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8548" y="5617964"/>
            <a:ext cx="6407944" cy="30480"/>
          </a:xfrm>
          <a:prstGeom prst="rect">
            <a:avLst/>
          </a:prstGeom>
        </p:spPr>
      </p:pic>
      <p:sp>
        <p:nvSpPr>
          <p:cNvPr id="22" name="Text 10"/>
          <p:cNvSpPr/>
          <p:nvPr/>
        </p:nvSpPr>
        <p:spPr>
          <a:xfrm>
            <a:off x="7428548" y="5792272"/>
            <a:ext cx="30122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Tisztítás és Utókezelés</a:t>
            </a:r>
            <a:endParaRPr lang="en-US" sz="2200" dirty="0"/>
          </a:p>
        </p:txBody>
      </p:sp>
      <p:sp>
        <p:nvSpPr>
          <p:cNvPr id="23" name="Text 11"/>
          <p:cNvSpPr/>
          <p:nvPr/>
        </p:nvSpPr>
        <p:spPr>
          <a:xfrm>
            <a:off x="7428548" y="6282690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felesleges fugázóanyag eltávolítása és a felület tisztítása.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4746"/>
            <a:ext cx="126322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Mozaik Művészeti és Szimbolikus Jelentősége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24669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Fényjáték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957393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Az üveg- és kőmozaikok felülete visszaveri és megtöri a fényt, dinamikus és vibráló hatást keltve.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4585" y="3845481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19871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Örökkévalóság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2477572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mozaik tartóssága az időtlen szépséget és az örökkévalóságot szimbolizálja.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8797" y="3418403"/>
            <a:ext cx="318968" cy="3189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3906441"/>
            <a:ext cx="32474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Egység a Sokféleségben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396859"/>
            <a:ext cx="37853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Különböző darabokból álló egységes kép, ami az egység és harmónia metaforája.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1041" y="4536400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825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Narratíva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597628" y="6316147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Képes történeteket mesélni, történelmi eseményeket és vallási motívumokat ábrázolni.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18797" y="5654397"/>
            <a:ext cx="318968" cy="31896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197418" y="55273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Esztétikai Érték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6017776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Gazdag színei és textúrái miatt mély esztétikai élményt nyújt.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04585" y="5227320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2026-01-14T18:30:43Z</dcterms:created>
  <dcterms:modified xsi:type="dcterms:W3CDTF">2026-01-14T18:30:43Z</dcterms:modified>
</cp:coreProperties>
</file>