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335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84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32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933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009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738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218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4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24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34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667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903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52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1569" y="1393779"/>
            <a:ext cx="3800862" cy="462101"/>
          </a:xfrm>
        </p:spPr>
        <p:txBody>
          <a:bodyPr>
            <a:noAutofit/>
          </a:bodyPr>
          <a:lstStyle/>
          <a:p>
            <a:r>
              <a:rPr dirty="0"/>
              <a:t>Az </a:t>
            </a:r>
            <a:r>
              <a:rPr dirty="0" err="1"/>
              <a:t>üvegfestészet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Az üvegfestészet olyan művészeti technika, amely során a festmény üvegfelületre készül. Különlegessége, hogy a fény áthatol az anyagon, így a színek világító, élő hatást keltenek. Az alkotások gyakran ablakokon, dísztárgyakon vagy lámpákon jelennek meg.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9781" y="1391654"/>
            <a:ext cx="2384438" cy="462101"/>
          </a:xfrm>
        </p:spPr>
        <p:txBody>
          <a:bodyPr>
            <a:noAutofit/>
          </a:bodyPr>
          <a:lstStyle/>
          <a:p>
            <a:r>
              <a:rPr dirty="0" err="1"/>
              <a:t>Összegzés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Az üvegfestészet a fény és a színek művészete. Történelmi hagyományokra épül, mégis ma is modern és kreatív kifejezési forma. Megfelelő technikával látványos és tartós alkotások hozhatók létre.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5138" y="1416245"/>
            <a:ext cx="4733191" cy="477433"/>
          </a:xfrm>
        </p:spPr>
        <p:txBody>
          <a:bodyPr>
            <a:noAutofit/>
          </a:bodyPr>
          <a:lstStyle/>
          <a:p>
            <a:r>
              <a:rPr dirty="0" err="1"/>
              <a:t>Történeti</a:t>
            </a:r>
            <a:r>
              <a:rPr dirty="0"/>
              <a:t> </a:t>
            </a:r>
            <a:r>
              <a:rPr dirty="0" err="1"/>
              <a:t>áttekintés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Az üveg díszítése már az ókorban ismert volt, de az üvegfestészet a középkori Európában vált igazán jelentőssé. A gótikus katedrálisok színes üvegablakai bibliai történeteket meséltek el, és a hívők számára képi tanításként szolgáltak.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1391654"/>
            <a:ext cx="7700509" cy="1049235"/>
          </a:xfrm>
        </p:spPr>
        <p:txBody>
          <a:bodyPr/>
          <a:lstStyle/>
          <a:p>
            <a:r>
              <a:rPr dirty="0"/>
              <a:t>Az </a:t>
            </a:r>
            <a:r>
              <a:rPr dirty="0" err="1"/>
              <a:t>üveg</a:t>
            </a:r>
            <a:r>
              <a:rPr dirty="0"/>
              <a:t> mint </a:t>
            </a:r>
            <a:r>
              <a:rPr dirty="0" err="1"/>
              <a:t>művészeti</a:t>
            </a:r>
            <a:r>
              <a:rPr dirty="0"/>
              <a:t> </a:t>
            </a:r>
            <a:r>
              <a:rPr dirty="0" err="1"/>
              <a:t>alapanyag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Az üveg egyszerre törékeny és időtálló anyag. Áttetszősége miatt a művész nemcsak a színekkel, hanem a fény útjával is dolgozik. A különböző vastagságú és textúrájú üvegek eltérő vizuális hatást eredményeznek.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1726" y="1433886"/>
            <a:ext cx="6571343" cy="462101"/>
          </a:xfrm>
        </p:spPr>
        <p:txBody>
          <a:bodyPr>
            <a:noAutofit/>
          </a:bodyPr>
          <a:lstStyle/>
          <a:p>
            <a:r>
              <a:rPr dirty="0" err="1"/>
              <a:t>Szükséges</a:t>
            </a:r>
            <a:r>
              <a:rPr dirty="0"/>
              <a:t> </a:t>
            </a:r>
            <a:r>
              <a:rPr dirty="0" err="1"/>
              <a:t>alapanyagok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Az üvegfestéshez speciális festékek, kontúrozó anyagok és tiszta üvegfelület szükséges. A festékek lehetnek vízbázisúak vagy oldószeresek, és sok esetben hőkezeléssel rögzítik őket, hogy tartósak legyenek.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068" y="1454407"/>
            <a:ext cx="6571343" cy="462101"/>
          </a:xfrm>
        </p:spPr>
        <p:txBody>
          <a:bodyPr>
            <a:normAutofit fontScale="90000"/>
          </a:bodyPr>
          <a:lstStyle/>
          <a:p>
            <a:r>
              <a:rPr dirty="0" err="1"/>
              <a:t>Eszközök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előkészítés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 munkához ecsetek, festéktálkák, pipetták és kontúrozó tubusok kellenek. Fontos az üveg zsírtalanítása, mert csak így tapad megfelelően a festék. A munkát sík felületen végzik, hogy a festék ne folyjon el.</a:t>
            </a:r>
          </a:p>
        </p:txBody>
      </p:sp>
      <p:sp>
        <p:nvSpPr>
          <p:cNvPr id="4" name="AutoShape 2" descr="Csupor Ágnes I... - Csupor Ágnes I üvegfestőművész">
            <a:extLst>
              <a:ext uri="{FF2B5EF4-FFF2-40B4-BE49-F238E27FC236}">
                <a16:creationId xmlns:a16="http://schemas.microsoft.com/office/drawing/2014/main" id="{6A31D8C8-38F3-62A5-5075-E73FC8EC6E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75412" y="392205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974" y="1393779"/>
            <a:ext cx="3522956" cy="462101"/>
          </a:xfrm>
        </p:spPr>
        <p:txBody>
          <a:bodyPr>
            <a:normAutofit fontScale="90000"/>
          </a:bodyPr>
          <a:lstStyle/>
          <a:p>
            <a:r>
              <a:rPr dirty="0" err="1"/>
              <a:t>Festési</a:t>
            </a:r>
            <a:r>
              <a:rPr dirty="0"/>
              <a:t> </a:t>
            </a:r>
            <a:r>
              <a:rPr dirty="0" err="1"/>
              <a:t>technikák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A </a:t>
            </a:r>
            <a:r>
              <a:rPr dirty="0" err="1"/>
              <a:t>festék</a:t>
            </a:r>
            <a:r>
              <a:rPr dirty="0"/>
              <a:t> </a:t>
            </a:r>
            <a:r>
              <a:rPr dirty="0" err="1"/>
              <a:t>felvihető</a:t>
            </a:r>
            <a:r>
              <a:rPr dirty="0"/>
              <a:t> </a:t>
            </a:r>
            <a:r>
              <a:rPr dirty="0" err="1"/>
              <a:t>ecsettel</a:t>
            </a:r>
            <a:r>
              <a:rPr dirty="0"/>
              <a:t>, </a:t>
            </a:r>
            <a:r>
              <a:rPr dirty="0" err="1"/>
              <a:t>csepegtetéssel</a:t>
            </a:r>
            <a:r>
              <a:rPr dirty="0"/>
              <a:t> </a:t>
            </a:r>
            <a:r>
              <a:rPr dirty="0" err="1"/>
              <a:t>vagy</a:t>
            </a:r>
            <a:r>
              <a:rPr dirty="0"/>
              <a:t> </a:t>
            </a:r>
            <a:r>
              <a:rPr dirty="0" err="1"/>
              <a:t>szivaccsal</a:t>
            </a:r>
            <a:r>
              <a:rPr dirty="0"/>
              <a:t> is. A </a:t>
            </a:r>
            <a:r>
              <a:rPr dirty="0" err="1"/>
              <a:t>rétegezés</a:t>
            </a:r>
            <a:r>
              <a:rPr dirty="0"/>
              <a:t> </a:t>
            </a:r>
            <a:r>
              <a:rPr dirty="0" err="1"/>
              <a:t>lehetővé</a:t>
            </a:r>
            <a:r>
              <a:rPr dirty="0"/>
              <a:t> </a:t>
            </a:r>
            <a:r>
              <a:rPr dirty="0" err="1"/>
              <a:t>teszi</a:t>
            </a:r>
            <a:r>
              <a:rPr dirty="0"/>
              <a:t> a </a:t>
            </a:r>
            <a:r>
              <a:rPr dirty="0" err="1"/>
              <a:t>színek</a:t>
            </a:r>
            <a:r>
              <a:rPr dirty="0"/>
              <a:t> </a:t>
            </a:r>
            <a:r>
              <a:rPr dirty="0" err="1"/>
              <a:t>mélyítését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árnyalását</a:t>
            </a:r>
            <a:r>
              <a:rPr dirty="0"/>
              <a:t>. A </a:t>
            </a:r>
            <a:r>
              <a:rPr dirty="0" err="1"/>
              <a:t>száradási</a:t>
            </a:r>
            <a:r>
              <a:rPr dirty="0"/>
              <a:t> </a:t>
            </a:r>
            <a:r>
              <a:rPr dirty="0" err="1"/>
              <a:t>idő</a:t>
            </a:r>
            <a:r>
              <a:rPr dirty="0"/>
              <a:t> </a:t>
            </a:r>
            <a:r>
              <a:rPr dirty="0" err="1"/>
              <a:t>betartása</a:t>
            </a:r>
            <a:r>
              <a:rPr dirty="0"/>
              <a:t> </a:t>
            </a:r>
            <a:r>
              <a:rPr dirty="0" err="1"/>
              <a:t>fontos</a:t>
            </a:r>
            <a:r>
              <a:rPr dirty="0"/>
              <a:t>, </a:t>
            </a:r>
            <a:r>
              <a:rPr dirty="0" err="1"/>
              <a:t>különben</a:t>
            </a:r>
            <a:r>
              <a:rPr dirty="0"/>
              <a:t> a </a:t>
            </a:r>
            <a:r>
              <a:rPr dirty="0" err="1"/>
              <a:t>rétegek</a:t>
            </a:r>
            <a:r>
              <a:rPr dirty="0"/>
              <a:t> </a:t>
            </a:r>
            <a:r>
              <a:rPr dirty="0" err="1"/>
              <a:t>összemosódhatnak</a:t>
            </a:r>
            <a:r>
              <a:rPr dirty="0"/>
              <a:t>.</a:t>
            </a:r>
          </a:p>
        </p:txBody>
      </p:sp>
      <p:sp>
        <p:nvSpPr>
          <p:cNvPr id="4" name="AutoShape 2" descr="Lélek Kép Műhely - Gyermek kéz körvonal üvegfestmény. Ha szeretnél ...">
            <a:extLst>
              <a:ext uri="{FF2B5EF4-FFF2-40B4-BE49-F238E27FC236}">
                <a16:creationId xmlns:a16="http://schemas.microsoft.com/office/drawing/2014/main" id="{9621B80D-F6BF-E553-DEAC-68A17CB74E0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3276599"/>
            <a:ext cx="2456329" cy="2456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Lélek Kép Műhely - Gyermek kéz körvonal üvegfestmény. Ha szeretnél ...">
            <a:extLst>
              <a:ext uri="{FF2B5EF4-FFF2-40B4-BE49-F238E27FC236}">
                <a16:creationId xmlns:a16="http://schemas.microsoft.com/office/drawing/2014/main" id="{81B26833-3603-7E8A-25A3-F3C0EE06D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Lélek Kép Műhely - Gyermek kéz körvonal üvegfestmény. Ha szeretnél ...">
            <a:extLst>
              <a:ext uri="{FF2B5EF4-FFF2-40B4-BE49-F238E27FC236}">
                <a16:creationId xmlns:a16="http://schemas.microsoft.com/office/drawing/2014/main" id="{611C704F-B156-A24D-D8CC-A26F1D82B8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-2680449" y="2209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Lélek Kép Műhely - Gyermek kéz körvonal üvegfestmény. Ha szeretnél ...">
            <a:extLst>
              <a:ext uri="{FF2B5EF4-FFF2-40B4-BE49-F238E27FC236}">
                <a16:creationId xmlns:a16="http://schemas.microsoft.com/office/drawing/2014/main" id="{F3B591D9-C017-7B9A-931C-AA15AFAB40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9726706" cy="9726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10" descr="Csupor Ágnes I... - Csupor Ágnes I üvegfestőművész">
            <a:extLst>
              <a:ext uri="{FF2B5EF4-FFF2-40B4-BE49-F238E27FC236}">
                <a16:creationId xmlns:a16="http://schemas.microsoft.com/office/drawing/2014/main" id="{579F1EFB-ADAC-6442-5C24-0D0DE141F4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1044" y="1447567"/>
            <a:ext cx="6571343" cy="462101"/>
          </a:xfrm>
        </p:spPr>
        <p:txBody>
          <a:bodyPr>
            <a:noAutofit/>
          </a:bodyPr>
          <a:lstStyle/>
          <a:p>
            <a:r>
              <a:rPr dirty="0" err="1"/>
              <a:t>Kontúrozás</a:t>
            </a:r>
            <a:r>
              <a:rPr dirty="0"/>
              <a:t> </a:t>
            </a:r>
            <a:r>
              <a:rPr dirty="0" err="1"/>
              <a:t>jelentősége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 kontúrfesték határolja a mintákat, és megakadályozza a színek szétfolyását. Emellett díszítő szerepe is van, mert kiemeli a formákat és grafikus hatást ad az alkotásnak.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7938" y="1425209"/>
            <a:ext cx="4903521" cy="475309"/>
          </a:xfrm>
        </p:spPr>
        <p:txBody>
          <a:bodyPr>
            <a:normAutofit fontScale="90000"/>
          </a:bodyPr>
          <a:lstStyle/>
          <a:p>
            <a:r>
              <a:rPr dirty="0" err="1"/>
              <a:t>Felhasználási</a:t>
            </a:r>
            <a:r>
              <a:rPr dirty="0"/>
              <a:t> </a:t>
            </a:r>
            <a:r>
              <a:rPr dirty="0" err="1"/>
              <a:t>területek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Az üvegfestészet megtalálható templomok ablakaiban, lakásdekorációkban, lámpaburákon és ajándéktárgyakon is. A modern designban is népszerű, mert egyedi fényhatásokat hoz létre.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445" y="1391654"/>
            <a:ext cx="4813874" cy="462101"/>
          </a:xfrm>
        </p:spPr>
        <p:txBody>
          <a:bodyPr>
            <a:noAutofit/>
          </a:bodyPr>
          <a:lstStyle/>
          <a:p>
            <a:r>
              <a:rPr dirty="0" err="1"/>
              <a:t>Előnyök</a:t>
            </a:r>
            <a:r>
              <a:rPr dirty="0"/>
              <a:t> </a:t>
            </a:r>
            <a:r>
              <a:rPr dirty="0" err="1"/>
              <a:t>és</a:t>
            </a:r>
            <a:r>
              <a:rPr dirty="0"/>
              <a:t> </a:t>
            </a:r>
            <a:r>
              <a:rPr dirty="0" err="1"/>
              <a:t>kihívások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Előnye a ragyogó színhatás és a különleges megjelenés. Ugyanakkor kihívás az anyag törékenysége és a festékek pontos kezelése. A hibák javítása nehezebb, mint papíron vagy vásznon.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13</TotalTime>
  <Words>351</Words>
  <Application>Microsoft Office PowerPoint</Application>
  <PresentationFormat>On-screen Show (4:3)</PresentationFormat>
  <Paragraphs>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Az üvegfestészet</vt:lpstr>
      <vt:lpstr>Történeti áttekintés</vt:lpstr>
      <vt:lpstr>Az üveg mint művészeti alapanyag</vt:lpstr>
      <vt:lpstr>Szükséges alapanyagok</vt:lpstr>
      <vt:lpstr>Eszközök és előkészítés</vt:lpstr>
      <vt:lpstr>Festési technikák</vt:lpstr>
      <vt:lpstr>Kontúrozás jelentősége</vt:lpstr>
      <vt:lpstr>Felhasználási területek</vt:lpstr>
      <vt:lpstr>Előnyök és kihívások</vt:lpstr>
      <vt:lpstr>Összegzés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Gergő Szőcs</cp:lastModifiedBy>
  <cp:revision>2</cp:revision>
  <dcterms:created xsi:type="dcterms:W3CDTF">2013-01-27T09:14:16Z</dcterms:created>
  <dcterms:modified xsi:type="dcterms:W3CDTF">2026-01-29T18:07:02Z</dcterms:modified>
  <cp:category/>
</cp:coreProperties>
</file>