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DM Sans Medium" pitchFamily="2" charset="0"/>
      <p:regular r:id="rId12"/>
    </p:embeddedFont>
    <p:embeddedFont>
      <p:font typeface="Inter" panose="02000503000000020004"/>
      <p:regular r:id="rId13"/>
    </p:embeddedFont>
  </p:embeddedFontLst>
  <p:defaultTextStyle>
    <a:defPPr>
      <a:defRPr lang="hu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as Adorjan" userId="1a1645898b3b0912" providerId="LiveId" clId="{EAC13DA8-B829-4699-A451-0362C1F28727}"/>
    <pc:docChg chg="delSld">
      <pc:chgData name="Tamas Adorjan" userId="1a1645898b3b0912" providerId="LiveId" clId="{EAC13DA8-B829-4699-A451-0362C1F28727}" dt="2026-03-03T07:21:42.722" v="0" actId="2696"/>
      <pc:docMkLst>
        <pc:docMk/>
      </pc:docMkLst>
      <pc:sldChg chg="del">
        <pc:chgData name="Tamas Adorjan" userId="1a1645898b3b0912" providerId="LiveId" clId="{EAC13DA8-B829-4699-A451-0362C1F28727}" dt="2026-03-03T07:21:42.722" v="0" actId="2696"/>
        <pc:sldMkLst>
          <pc:docMk/>
          <pc:sldMk cId="0" sldId="2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RO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F5815-716E-0945-B12F-A037F327CF50}" type="datetimeFigureOut">
              <a:rPr lang="hu-RO" smtClean="0"/>
              <a:t>03.03.2026</a:t>
            </a:fld>
            <a:endParaRPr lang="hu-RO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RO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RO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RO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F02AD-A53E-FF42-B693-D4823CFA8AA1}" type="slidenum">
              <a:rPr lang="hu-RO" smtClean="0"/>
              <a:t>‹#›</a:t>
            </a:fld>
            <a:endParaRPr lang="hu-RO"/>
          </a:p>
        </p:txBody>
      </p:sp>
    </p:spTree>
    <p:extLst>
      <p:ext uri="{BB962C8B-B14F-4D97-AF65-F5344CB8AC3E}">
        <p14:creationId xmlns:p14="http://schemas.microsoft.com/office/powerpoint/2010/main" val="2113604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121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31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88820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Mozaikművészet: Történelem, technikák és alkotás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45531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Bevezető: Áttekintés kezdőknek és haladóknak — miért izgalmas a mozaik, mit tanulunk ma: történet, anyagok, technikák, tervezés, kivitelezés és gondozás.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5806797"/>
            <a:ext cx="1364099" cy="426244"/>
          </a:xfrm>
          <a:prstGeom prst="roundRect">
            <a:avLst>
              <a:gd name="adj" fmla="val 6386"/>
            </a:avLst>
          </a:prstGeom>
          <a:solidFill>
            <a:srgbClr val="110745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6278" y="5929193"/>
            <a:ext cx="181451" cy="18145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688455" y="5874782"/>
            <a:ext cx="819745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ALKOTÁS</a:t>
            </a:r>
            <a:endParaRPr lang="en-US" sz="1400" dirty="0"/>
          </a:p>
        </p:txBody>
      </p:sp>
      <p:sp>
        <p:nvSpPr>
          <p:cNvPr id="8" name="Shape 4"/>
          <p:cNvSpPr/>
          <p:nvPr/>
        </p:nvSpPr>
        <p:spPr>
          <a:xfrm>
            <a:off x="7757636" y="5799177"/>
            <a:ext cx="1213009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AC9EF5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7901345" y="5874782"/>
            <a:ext cx="925592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AC9EF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TECHNIKA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9083993" y="5874782"/>
            <a:ext cx="1214080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AC9EF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TÖRTÉNELEM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74450" y="1369695"/>
            <a:ext cx="4200406" cy="525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Mi az a mozaik?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6074450" y="2081332"/>
            <a:ext cx="7967901" cy="701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mozaik apró, tartós elemekből (tesserae) összeállított kép vagy minta, amely kőből, üvegből, kerámiából vagy egyéb anyagból készül. Funkciói: díszítés, történetmesélés, művészi kifejezés és használati tárgyak díszítése.</a:t>
            </a:r>
            <a:endParaRPr lang="en-US" sz="13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74450" y="2922746"/>
            <a:ext cx="419933" cy="41993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074450" y="3498175"/>
            <a:ext cx="2100143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Örök tartósság</a:t>
            </a:r>
            <a:endParaRPr lang="en-US" sz="1650" dirty="0"/>
          </a:p>
        </p:txBody>
      </p:sp>
      <p:sp>
        <p:nvSpPr>
          <p:cNvPr id="7" name="Text 3"/>
          <p:cNvSpPr/>
          <p:nvPr/>
        </p:nvSpPr>
        <p:spPr>
          <a:xfrm>
            <a:off x="6074450" y="3835360"/>
            <a:ext cx="7967901" cy="233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Megfelelő ragasztással és fugázással hosszú évtizedekig megőrzi színét és formáját.</a:t>
            </a:r>
            <a:endParaRPr lang="en-US" sz="13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74450" y="4318040"/>
            <a:ext cx="419933" cy="41993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074450" y="4893469"/>
            <a:ext cx="2100143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Sokféle anyag</a:t>
            </a:r>
            <a:endParaRPr lang="en-US" sz="1650" dirty="0"/>
          </a:p>
        </p:txBody>
      </p:sp>
      <p:sp>
        <p:nvSpPr>
          <p:cNvPr id="10" name="Text 5"/>
          <p:cNvSpPr/>
          <p:nvPr/>
        </p:nvSpPr>
        <p:spPr>
          <a:xfrm>
            <a:off x="6074450" y="5230654"/>
            <a:ext cx="7967901" cy="233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Természetes kő, üveg, tükör, kerámia és újrahasznosított elemek használhatók.</a:t>
            </a:r>
            <a:endParaRPr lang="en-US" sz="13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74450" y="5713333"/>
            <a:ext cx="419933" cy="41993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074450" y="6288762"/>
            <a:ext cx="2100143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Sok technika</a:t>
            </a:r>
            <a:endParaRPr lang="en-US" sz="1650" dirty="0"/>
          </a:p>
        </p:txBody>
      </p:sp>
      <p:sp>
        <p:nvSpPr>
          <p:cNvPr id="13" name="Text 7"/>
          <p:cNvSpPr/>
          <p:nvPr/>
        </p:nvSpPr>
        <p:spPr>
          <a:xfrm>
            <a:off x="6074450" y="6625947"/>
            <a:ext cx="7967901" cy="233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Különböző fektetési és ragasztási módszerek léteznek (közvetlen, közvetett stb.).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5330" y="616982"/>
            <a:ext cx="5252442" cy="656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 mozaik története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35330" y="1662708"/>
            <a:ext cx="13159740" cy="647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 ókori Mezopotámiától, Egyiptomon és Görögországon át a római villák díszítésein keresztül a bizánci templomok üvegmozaikjaiig — a mozaik kulturális és technikai fejlődése.</a:t>
            </a:r>
            <a:endParaRPr lang="en-US" sz="16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2664738"/>
            <a:ext cx="4269462" cy="426946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409" y="2664738"/>
            <a:ext cx="4269462" cy="4269462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7869" y="2664738"/>
            <a:ext cx="4269462" cy="426946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35330" y="7288768"/>
            <a:ext cx="13159740" cy="323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Modern időben új anyagok és kísérleti technikák jelentek meg, a mozaik pedig kortárs művészetben és köztereken is jelen van.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9916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Anyagok és eszközök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06157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Alapvető kellékek: tesserae (üveg, kerámia, kő), mozaikolló/kerámiafogó, ragasztó (cementalapú vagy PVA speciális), fugázó, szivacs és védőfelszerelés.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042529"/>
            <a:ext cx="914876" cy="91487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992154" y="40425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Üvegmozaik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992154" y="4532948"/>
            <a:ext cx="296025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Intenzív színek, fényes hatás, ideális részletekhez és díszítő felületekhez.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4042529"/>
            <a:ext cx="914876" cy="9148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434257" y="40425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Kőmozaik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434257" y="4532948"/>
            <a:ext cx="296025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Texturált, természetes megjelenés; kültéri és padlófelületekre is használható.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4042529"/>
            <a:ext cx="914876" cy="91487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876359" y="4042529"/>
            <a:ext cx="2960251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Kerámia és újrahasznosított elemek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0876359" y="5241607"/>
            <a:ext cx="296025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Gazdaságos és kreatív opció: cserepek, porcelán darabok újrahasználata.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97931" y="413623"/>
            <a:ext cx="3490674" cy="436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Mozaiktechnikák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2497931" y="1021794"/>
            <a:ext cx="9634418" cy="3609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Három alapvető módszer: közvetlen, közvetett és dupla közvetett. Mindegyiknek megvannak az előnyei a részletesség, ragasztás és komplexitás szempontjából.</a:t>
            </a:r>
            <a:endParaRPr lang="en-US" sz="10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931" y="1576149"/>
            <a:ext cx="6143149" cy="6143149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8989219" y="2919532"/>
            <a:ext cx="3150632" cy="1155025"/>
          </a:xfrm>
          <a:prstGeom prst="roundRect">
            <a:avLst>
              <a:gd name="adj" fmla="val 1813"/>
            </a:avLst>
          </a:prstGeom>
          <a:solidFill>
            <a:srgbClr val="2D3133"/>
          </a:solidFill>
          <a:ln w="15240">
            <a:solidFill>
              <a:srgbClr val="65696B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144000" y="3074313"/>
            <a:ext cx="1745337" cy="218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Közvetlen módszer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9144000" y="3378279"/>
            <a:ext cx="2841069" cy="5414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 elemeket közvetlenül a végleges felületre ragasztjuk — gyors, intuitív, jó kis munkákhoz.</a:t>
            </a:r>
            <a:endParaRPr lang="en-US" sz="1050" dirty="0"/>
          </a:p>
        </p:txBody>
      </p:sp>
      <p:sp>
        <p:nvSpPr>
          <p:cNvPr id="8" name="Shape 5"/>
          <p:cNvSpPr/>
          <p:nvPr/>
        </p:nvSpPr>
        <p:spPr>
          <a:xfrm>
            <a:off x="8989219" y="4160401"/>
            <a:ext cx="3150632" cy="1155025"/>
          </a:xfrm>
          <a:prstGeom prst="roundRect">
            <a:avLst>
              <a:gd name="adj" fmla="val 1813"/>
            </a:avLst>
          </a:prstGeom>
          <a:solidFill>
            <a:srgbClr val="2D3133"/>
          </a:solidFill>
          <a:ln w="15240">
            <a:solidFill>
              <a:srgbClr val="65696B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9144000" y="4315182"/>
            <a:ext cx="1745337" cy="218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Közvetett módszer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9144000" y="4619149"/>
            <a:ext cx="2841069" cy="5414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Előre rögzített mintát fordítva ragasztjuk át — precíziós munkákhoz, mozaik transzferhez.</a:t>
            </a:r>
            <a:endParaRPr lang="en-US" sz="1050" dirty="0"/>
          </a:p>
        </p:txBody>
      </p:sp>
      <p:sp>
        <p:nvSpPr>
          <p:cNvPr id="11" name="Shape 8"/>
          <p:cNvSpPr/>
          <p:nvPr/>
        </p:nvSpPr>
        <p:spPr>
          <a:xfrm>
            <a:off x="8989219" y="5401270"/>
            <a:ext cx="3150632" cy="974527"/>
          </a:xfrm>
          <a:prstGeom prst="roundRect">
            <a:avLst>
              <a:gd name="adj" fmla="val 2149"/>
            </a:avLst>
          </a:prstGeom>
          <a:solidFill>
            <a:srgbClr val="2D3133"/>
          </a:solidFill>
          <a:ln w="15240">
            <a:solidFill>
              <a:srgbClr val="65696B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144000" y="5556052"/>
            <a:ext cx="1745337" cy="218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Dupla közvetett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9144000" y="5860018"/>
            <a:ext cx="2841069" cy="3609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Összetett, nagy felületekhez; kombinálja a pontosságot és a könnyű telepítést.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70848"/>
            <a:ext cx="616708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Tervezés és előkészítés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11978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Első lépés: vázlat és méretezés. Második: színelmélet alkalmazása — kontrasztok, tónusok és anyagválasztás. Harmadik: munkaterv és fólia/transfer sablon készítése.</a:t>
            </a:r>
            <a:endParaRPr lang="en-US" sz="17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3491984"/>
            <a:ext cx="226814" cy="226814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793790" y="3818692"/>
            <a:ext cx="3664744" cy="30480"/>
          </a:xfrm>
          <a:prstGeom prst="rect">
            <a:avLst/>
          </a:prstGeom>
          <a:solidFill>
            <a:srgbClr val="AC9EF5"/>
          </a:solidFill>
          <a:ln/>
        </p:spPr>
      </p:sp>
      <p:sp>
        <p:nvSpPr>
          <p:cNvPr id="7" name="Text 3"/>
          <p:cNvSpPr/>
          <p:nvPr/>
        </p:nvSpPr>
        <p:spPr>
          <a:xfrm>
            <a:off x="793790" y="399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1. Vázlat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93790" y="4483418"/>
            <a:ext cx="36647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Kézi vagy digitális, arányok és fókuszpontok meghatározása.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5348" y="3491984"/>
            <a:ext cx="226814" cy="226814"/>
          </a:xfrm>
          <a:prstGeom prst="rect">
            <a:avLst/>
          </a:prstGeom>
        </p:spPr>
      </p:pic>
      <p:sp>
        <p:nvSpPr>
          <p:cNvPr id="10" name="Shape 5"/>
          <p:cNvSpPr/>
          <p:nvPr/>
        </p:nvSpPr>
        <p:spPr>
          <a:xfrm>
            <a:off x="4685348" y="3818692"/>
            <a:ext cx="3664863" cy="30480"/>
          </a:xfrm>
          <a:prstGeom prst="rect">
            <a:avLst/>
          </a:prstGeom>
          <a:solidFill>
            <a:srgbClr val="AC9EF5"/>
          </a:solidFill>
          <a:ln/>
        </p:spPr>
      </p:sp>
      <p:sp>
        <p:nvSpPr>
          <p:cNvPr id="11" name="Text 6"/>
          <p:cNvSpPr/>
          <p:nvPr/>
        </p:nvSpPr>
        <p:spPr>
          <a:xfrm>
            <a:off x="4685348" y="399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2. Színpaletta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4685348" y="4483418"/>
            <a:ext cx="3664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Három fő színharmónia: domináns, kiegészítő, akcentus.</a:t>
            </a:r>
            <a:endParaRPr lang="en-US" sz="17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3790" y="5634395"/>
            <a:ext cx="226814" cy="226814"/>
          </a:xfrm>
          <a:prstGeom prst="rect">
            <a:avLst/>
          </a:prstGeom>
        </p:spPr>
      </p:pic>
      <p:sp>
        <p:nvSpPr>
          <p:cNvPr id="14" name="Shape 8"/>
          <p:cNvSpPr/>
          <p:nvPr/>
        </p:nvSpPr>
        <p:spPr>
          <a:xfrm>
            <a:off x="793790" y="5961102"/>
            <a:ext cx="7556421" cy="30480"/>
          </a:xfrm>
          <a:prstGeom prst="rect">
            <a:avLst/>
          </a:prstGeom>
          <a:solidFill>
            <a:srgbClr val="AC9EF5"/>
          </a:solidFill>
          <a:ln/>
        </p:spPr>
      </p:sp>
      <p:sp>
        <p:nvSpPr>
          <p:cNvPr id="15" name="Text 9"/>
          <p:cNvSpPr/>
          <p:nvPr/>
        </p:nvSpPr>
        <p:spPr>
          <a:xfrm>
            <a:off x="793790" y="6135410"/>
            <a:ext cx="31698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3. Anyag- és eszközlista</a:t>
            </a:r>
            <a:endParaRPr lang="en-US" sz="2200" dirty="0"/>
          </a:p>
        </p:txBody>
      </p:sp>
      <p:sp>
        <p:nvSpPr>
          <p:cNvPr id="16" name="Text 10"/>
          <p:cNvSpPr/>
          <p:nvPr/>
        </p:nvSpPr>
        <p:spPr>
          <a:xfrm>
            <a:off x="793790" y="662582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Minden darab előkészítése: vágás, polírozás, rendszerezés tálkákban.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1119"/>
            <a:ext cx="90801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Lépésről lépésre: egyszerű mozaik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9352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Projekt: kis dekor tábla (30x30 cm). Rövid útmutató a gyakorlatban — vágástól fugázásig.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111579"/>
            <a:ext cx="1829753" cy="228719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682258"/>
            <a:ext cx="30697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1. Anyagok előkészítése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6172676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Méretezés, tesserae rendezése, alap tisztítása.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3111579"/>
            <a:ext cx="1829753" cy="22871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35893" y="56822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2. Ragasztás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35893" y="6172676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Vékony réteg ragasztó, elemek elhelyezése a vázlat szerint.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3111579"/>
            <a:ext cx="1829753" cy="228719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77995" y="5682258"/>
            <a:ext cx="28927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3. Fugázás és tisztítás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677995" y="6172676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Fugázó felvitele, felesleg eltávolítása, végső tisztítás és polírozás.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01616"/>
            <a:ext cx="76825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Kreatív ötletek és inspirációk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6402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Használati területek: bútorok, kert, ékszerek, belső terek, közösségi művészet. Mutatunk példákat és variációkat képgalériában.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3790950"/>
            <a:ext cx="2858810" cy="2721888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671" y="3790950"/>
            <a:ext cx="2858810" cy="2721888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932" y="3790950"/>
            <a:ext cx="2858810" cy="2721888"/>
          </a:xfrm>
          <a:prstGeom prst="rect">
            <a:avLst/>
          </a:prstGeom>
        </p:spPr>
      </p:pic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2193" y="3790950"/>
            <a:ext cx="3906679" cy="272188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01033"/>
            <a:ext cx="70169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7F7F8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Gondozás és karbantartás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54997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Rendszeres tisztítás: enyhe szappanos víz, puha szivacs. Kerüljük a savas tisztítószereket. Repedés esetén szakemberhez forduljunk. Kültéri mozaiknál fagyálló fuga és tömítés ajánlott.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530929"/>
            <a:ext cx="4196358" cy="2032754"/>
          </a:xfrm>
          <a:prstGeom prst="roundRect">
            <a:avLst>
              <a:gd name="adj" fmla="val 1674"/>
            </a:avLst>
          </a:prstGeom>
          <a:solidFill>
            <a:srgbClr val="4C5052"/>
          </a:solidFill>
          <a:ln/>
        </p:spPr>
      </p:sp>
      <p:sp>
        <p:nvSpPr>
          <p:cNvPr id="6" name="Text 3"/>
          <p:cNvSpPr/>
          <p:nvPr/>
        </p:nvSpPr>
        <p:spPr>
          <a:xfrm>
            <a:off x="1020604" y="57577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Rendszeres ápolás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6248162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Évente egyszeri alapos tisztítás és ellenőrzés.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5530929"/>
            <a:ext cx="4196358" cy="2032754"/>
          </a:xfrm>
          <a:prstGeom prst="roundRect">
            <a:avLst>
              <a:gd name="adj" fmla="val 1674"/>
            </a:avLst>
          </a:prstGeom>
          <a:solidFill>
            <a:srgbClr val="4C5052"/>
          </a:solidFill>
          <a:ln/>
        </p:spPr>
      </p:sp>
      <p:sp>
        <p:nvSpPr>
          <p:cNvPr id="9" name="Text 6"/>
          <p:cNvSpPr/>
          <p:nvPr/>
        </p:nvSpPr>
        <p:spPr>
          <a:xfrm>
            <a:off x="5443776" y="57577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Javítás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5443776" y="6248162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Laikus javítások: laza darabok rögzítése; nagyobb sérülésnél restaurátor.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9640133" y="5530929"/>
            <a:ext cx="4196358" cy="2032754"/>
          </a:xfrm>
          <a:prstGeom prst="roundRect">
            <a:avLst>
              <a:gd name="adj" fmla="val 1674"/>
            </a:avLst>
          </a:prstGeom>
          <a:solidFill>
            <a:srgbClr val="4C5052"/>
          </a:solidFill>
          <a:ln/>
        </p:spPr>
      </p:sp>
      <p:sp>
        <p:nvSpPr>
          <p:cNvPr id="12" name="Text 9"/>
          <p:cNvSpPr/>
          <p:nvPr/>
        </p:nvSpPr>
        <p:spPr>
          <a:xfrm>
            <a:off x="9866948" y="57577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D9D7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Védelem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9866948" y="6248162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D9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Viasz vagy átlátszó tömítő kültérre, árnyékolás ahol szükséges.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Egyéni</PresentationFormat>
  <Paragraphs>0</Paragraphs>
  <Slides>9</Slides>
  <Notes>9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0" baseType="lpstr"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/>
  <cp:lastModifiedBy>Tamas Adorjan</cp:lastModifiedBy>
  <cp:revision>3</cp:revision>
  <dcterms:created xsi:type="dcterms:W3CDTF">2026-02-16T20:59:05Z</dcterms:created>
  <dcterms:modified xsi:type="dcterms:W3CDTF">2026-03-03T07:21:47Z</dcterms:modified>
</cp:coreProperties>
</file>